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72" y="-4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7A9A84E-930E-4EAE-9C3F-70BEE4638FE8}"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7583B-BB61-4D01-ABAA-0ED7DF6D288B}"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A9A84E-930E-4EAE-9C3F-70BEE4638FE8}"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7A9A84E-930E-4EAE-9C3F-70BEE4638FE8}"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7A9A84E-930E-4EAE-9C3F-70BEE4638FE8}"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7583B-BB61-4D01-ABAA-0ED7DF6D288B}"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A9A84E-930E-4EAE-9C3F-70BEE4638FE8}" type="datetimeFigureOut">
              <a:rPr lang="en-US" smtClean="0"/>
              <a:t>1/23/2012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7A9A84E-930E-4EAE-9C3F-70BEE4638FE8}"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7583B-BB61-4D01-ABAA-0ED7DF6D288B}"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7A9A84E-930E-4EAE-9C3F-70BEE4638FE8}" type="datetimeFigureOut">
              <a:rPr lang="en-US" smtClean="0"/>
              <a:t>1/23/2012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37583B-BB61-4D01-ABAA-0ED7DF6D288B}"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7A9A84E-930E-4EAE-9C3F-70BEE4638FE8}" type="datetimeFigureOut">
              <a:rPr lang="en-US" smtClean="0"/>
              <a:t>1/23/2012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9A84E-930E-4EAE-9C3F-70BEE4638FE8}" type="datetimeFigureOut">
              <a:rPr lang="en-US" smtClean="0"/>
              <a:t>1/23/2012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9A84E-930E-4EAE-9C3F-70BEE4638FE8}"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7583B-BB61-4D01-ABAA-0ED7DF6D28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9A84E-930E-4EAE-9C3F-70BEE4638FE8}" type="datetimeFigureOut">
              <a:rPr lang="en-US" smtClean="0"/>
              <a:t>1/23/2012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37583B-BB61-4D01-ABAA-0ED7DF6D288B}"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27A9A84E-930E-4EAE-9C3F-70BEE4638FE8}" type="datetimeFigureOut">
              <a:rPr lang="en-US" smtClean="0"/>
              <a:t>1/23/2012</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FC37583B-BB61-4D01-ABAA-0ED7DF6D288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http://www.youtube.com/v/0WpNSImh6Z8?version=3&amp;hl=en_US" TargetMode="External"/><Relationship Id="rId1" Type="http://schemas.openxmlformats.org/officeDocument/2006/relationships/video" Target="http://www.youtube.com/v/yltlSuWqvzc?version=3&amp;hl=en_US"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flickr.com/photos/neal15/383143245/"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228600"/>
            <a:ext cx="8915400" cy="646331"/>
          </a:xfrm>
          <a:prstGeom prst="rect">
            <a:avLst/>
          </a:prstGeom>
          <a:noFill/>
        </p:spPr>
        <p:txBody>
          <a:bodyPr wrap="square" rtlCol="0">
            <a:spAutoFit/>
          </a:bodyPr>
          <a:lstStyle/>
          <a:p>
            <a:pPr algn="ctr"/>
            <a:r>
              <a:rPr lang="en-US" sz="3600" dirty="0" smtClean="0"/>
              <a:t>The Thrills and Chills of Roller Coasters</a:t>
            </a:r>
            <a:endParaRPr lang="en-US" sz="3600" dirty="0"/>
          </a:p>
        </p:txBody>
      </p:sp>
      <p:sp>
        <p:nvSpPr>
          <p:cNvPr id="5" name="TextBox 4"/>
          <p:cNvSpPr txBox="1"/>
          <p:nvPr/>
        </p:nvSpPr>
        <p:spPr>
          <a:xfrm>
            <a:off x="4724400" y="5791200"/>
            <a:ext cx="4267200" cy="923330"/>
          </a:xfrm>
          <a:prstGeom prst="rect">
            <a:avLst/>
          </a:prstGeom>
          <a:noFill/>
        </p:spPr>
        <p:txBody>
          <a:bodyPr wrap="square" rtlCol="0">
            <a:spAutoFit/>
          </a:bodyPr>
          <a:lstStyle/>
          <a:p>
            <a:r>
              <a:rPr lang="en-US" dirty="0" smtClean="0"/>
              <a:t>Presented By: Claire O’Connor</a:t>
            </a:r>
          </a:p>
          <a:p>
            <a:r>
              <a:rPr lang="en-US" dirty="0" smtClean="0"/>
              <a:t>Project 16: Roller Coaster Thrills</a:t>
            </a:r>
          </a:p>
          <a:p>
            <a:r>
              <a:rPr lang="en-US" dirty="0" smtClean="0"/>
              <a:t>January 18,2012</a:t>
            </a:r>
            <a:endParaRPr lang="en-US" dirty="0"/>
          </a:p>
        </p:txBody>
      </p:sp>
    </p:spTree>
    <p:extLst>
      <p:ext uri="{BB962C8B-B14F-4D97-AF65-F5344CB8AC3E}">
        <p14:creationId xmlns:p14="http://schemas.microsoft.com/office/powerpoint/2010/main" val="2454390301"/>
      </p:ext>
    </p:extLst>
  </p:cSld>
  <p:clrMapOvr>
    <a:masterClrMapping/>
  </p:clrMapOvr>
  <mc:AlternateContent xmlns:mc="http://schemas.openxmlformats.org/markup-compatibility/2006">
    <mc:Choice xmlns:p14="http://schemas.microsoft.com/office/powerpoint/2010/main" Requires="p14">
      <p:transition spd="slow" p14:dur="4000" advClick="0" advTm="5000">
        <p14:vortex dir="r"/>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381000"/>
            <a:ext cx="8610600" cy="2308324"/>
          </a:xfrm>
          <a:prstGeom prst="rect">
            <a:avLst/>
          </a:prstGeom>
          <a:noFill/>
        </p:spPr>
        <p:txBody>
          <a:bodyPr wrap="square" rtlCol="0">
            <a:spAutoFit/>
          </a:bodyPr>
          <a:lstStyle/>
          <a:p>
            <a:r>
              <a:rPr lang="en-US" sz="2400" dirty="0" smtClean="0"/>
              <a:t>Roller coasters are very thrilling and one of my favorite things to do. They are very popular amongst people of all ages because they are very exciting. In the beginning everyone if nervous and full of jitters and you </a:t>
            </a:r>
            <a:r>
              <a:rPr lang="en-US" sz="2400" smtClean="0"/>
              <a:t>always </a:t>
            </a:r>
            <a:r>
              <a:rPr lang="en-US" sz="2400" smtClean="0"/>
              <a:t>end, </a:t>
            </a:r>
            <a:r>
              <a:rPr lang="en-US" sz="2400" dirty="0" smtClean="0"/>
              <a:t>wanted to go on again and again. People of all ages can enjoy it as long as they have a tough stomach. </a:t>
            </a:r>
            <a:r>
              <a:rPr lang="en-US" sz="2400" dirty="0" smtClean="0">
                <a:sym typeface="Wingdings" pitchFamily="2" charset="2"/>
              </a:rPr>
              <a:t></a:t>
            </a:r>
            <a:endParaRPr lang="en-US" sz="2400" dirty="0" smtClean="0"/>
          </a:p>
        </p:txBody>
      </p:sp>
      <p:pic>
        <p:nvPicPr>
          <p:cNvPr id="1026" name="Picture 2" descr="http://cp.media.cfnslb1.cedarfair.com/_upload/galleries/raptor_photo_gallery/raptor_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3429000"/>
            <a:ext cx="1981200" cy="26183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arm2.static.flickr.com/1226/1211369432_dbd58bc0a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4647" y="2855405"/>
            <a:ext cx="2165821" cy="161284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toxel.com/wp-content/uploads/2010/06/rollercoaster0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61828"/>
            <a:ext cx="2143125" cy="21526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tatic.ddmcdn.com/gif/roller-coaster-2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0" y="4737812"/>
            <a:ext cx="2525117" cy="18938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535166"/>
      </p:ext>
    </p:extLst>
  </p:cSld>
  <p:clrMapOvr>
    <a:masterClrMapping/>
  </p:clrMapOvr>
  <mc:AlternateContent xmlns:mc="http://schemas.openxmlformats.org/markup-compatibility/2006">
    <mc:Choice xmlns:p14="http://schemas.microsoft.com/office/powerpoint/2010/main" Requires="p14">
      <p:transition spd="slow" p14:dur="3900" advClick="0" advTm="10000">
        <p14:glitter pattern="hexagon"/>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1030"/>
                                        </p:tgtEl>
                                        <p:attrNameLst>
                                          <p:attrName>style.visibility</p:attrName>
                                        </p:attrNameLst>
                                      </p:cBhvr>
                                      <p:to>
                                        <p:strVal val="visible"/>
                                      </p:to>
                                    </p:set>
                                    <p:animEffect transition="in" filter="wipe(down)">
                                      <p:cBhvr>
                                        <p:cTn id="10" dur="500"/>
                                        <p:tgtEl>
                                          <p:spTgt spid="1030"/>
                                        </p:tgtEl>
                                      </p:cBhvr>
                                    </p:animEffect>
                                  </p:childTnLst>
                                </p:cTn>
                              </p:par>
                              <p:par>
                                <p:cTn id="11" presetID="22" presetClass="entr" presetSubtype="4"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ipe(down)">
                                      <p:cBhvr>
                                        <p:cTn id="13" dur="500"/>
                                        <p:tgtEl>
                                          <p:spTgt spid="1026"/>
                                        </p:tgtEl>
                                      </p:cBhvr>
                                    </p:animEffect>
                                  </p:childTnLst>
                                </p:cTn>
                              </p:par>
                              <p:par>
                                <p:cTn id="14" presetID="22" presetClass="entr" presetSubtype="4"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wipe(down)">
                                      <p:cBhvr>
                                        <p:cTn id="16" dur="500"/>
                                        <p:tgtEl>
                                          <p:spTgt spid="1028"/>
                                        </p:tgtEl>
                                      </p:cBhvr>
                                    </p:animEffect>
                                  </p:childTnLst>
                                </p:cTn>
                              </p:par>
                              <p:par>
                                <p:cTn id="17" presetID="22" presetClass="entr" presetSubtype="4" fill="hold" nodeType="withEffect">
                                  <p:stCondLst>
                                    <p:cond delay="0"/>
                                  </p:stCondLst>
                                  <p:childTnLst>
                                    <p:set>
                                      <p:cBhvr>
                                        <p:cTn id="18" dur="1" fill="hold">
                                          <p:stCondLst>
                                            <p:cond delay="0"/>
                                          </p:stCondLst>
                                        </p:cTn>
                                        <p:tgtEl>
                                          <p:spTgt spid="1032"/>
                                        </p:tgtEl>
                                        <p:attrNameLst>
                                          <p:attrName>style.visibility</p:attrName>
                                        </p:attrNameLst>
                                      </p:cBhvr>
                                      <p:to>
                                        <p:strVal val="visible"/>
                                      </p:to>
                                    </p:set>
                                    <p:animEffect transition="in" filter="wipe(down)">
                                      <p:cBhvr>
                                        <p:cTn id="19"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381000"/>
            <a:ext cx="8839200" cy="707886"/>
          </a:xfrm>
          <a:prstGeom prst="rect">
            <a:avLst/>
          </a:prstGeom>
          <a:noFill/>
        </p:spPr>
        <p:txBody>
          <a:bodyPr wrap="square" rtlCol="0">
            <a:spAutoFit/>
          </a:bodyPr>
          <a:lstStyle/>
          <a:p>
            <a:pPr algn="ctr"/>
            <a:r>
              <a:rPr lang="en-US" sz="4000" dirty="0" smtClean="0"/>
              <a:t>The History of the Roller Coaster</a:t>
            </a:r>
            <a:endParaRPr lang="en-US" sz="4000" dirty="0"/>
          </a:p>
        </p:txBody>
      </p:sp>
      <p:sp>
        <p:nvSpPr>
          <p:cNvPr id="3" name="TextBox 2"/>
          <p:cNvSpPr txBox="1"/>
          <p:nvPr/>
        </p:nvSpPr>
        <p:spPr>
          <a:xfrm>
            <a:off x="228600" y="1295400"/>
            <a:ext cx="8001000" cy="2308324"/>
          </a:xfrm>
          <a:prstGeom prst="rect">
            <a:avLst/>
          </a:prstGeom>
          <a:noFill/>
        </p:spPr>
        <p:txBody>
          <a:bodyPr wrap="square" rtlCol="0">
            <a:spAutoFit/>
          </a:bodyPr>
          <a:lstStyle/>
          <a:p>
            <a:r>
              <a:rPr lang="en-US" sz="2400" dirty="0" smtClean="0"/>
              <a:t>The first roller coaster was built in 1784 in Russia. It was built because they wanted to have a path way to Paris. It was built using lumber and nails. The first roller coaster in America opened up in 1884 at Coney Island in New York. John Miller introduced the first under friction roller coaster.</a:t>
            </a:r>
            <a:endParaRPr lang="en-US" sz="2400" dirty="0"/>
          </a:p>
        </p:txBody>
      </p:sp>
      <p:pic>
        <p:nvPicPr>
          <p:cNvPr id="2050" name="Picture 2" descr="http://uh.edu/engines/coneyr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429000"/>
            <a:ext cx="4238625" cy="28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852052"/>
      </p:ext>
    </p:extLst>
  </p:cSld>
  <p:clrMapOvr>
    <a:masterClrMapping/>
  </p:clrMapOvr>
  <mc:AlternateContent xmlns:mc="http://schemas.openxmlformats.org/markup-compatibility/2006">
    <mc:Choice xmlns:p14="http://schemas.microsoft.com/office/powerpoint/2010/main" Requires="p14">
      <p:transition spd="slow" p14:dur="4400" advTm="10000">
        <p14:honeycomb/>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610600" cy="769441"/>
          </a:xfrm>
          <a:prstGeom prst="rect">
            <a:avLst/>
          </a:prstGeom>
          <a:noFill/>
        </p:spPr>
        <p:txBody>
          <a:bodyPr wrap="square" rtlCol="0">
            <a:spAutoFit/>
          </a:bodyPr>
          <a:lstStyle/>
          <a:p>
            <a:pPr algn="ctr"/>
            <a:r>
              <a:rPr lang="en-US" sz="4400" dirty="0" smtClean="0"/>
              <a:t>Did You Know?...</a:t>
            </a:r>
            <a:endParaRPr lang="en-US" sz="4400" dirty="0"/>
          </a:p>
        </p:txBody>
      </p:sp>
      <p:sp>
        <p:nvSpPr>
          <p:cNvPr id="3" name="TextBox 2"/>
          <p:cNvSpPr txBox="1"/>
          <p:nvPr/>
        </p:nvSpPr>
        <p:spPr>
          <a:xfrm>
            <a:off x="152400" y="1143000"/>
            <a:ext cx="8610600" cy="7294305"/>
          </a:xfrm>
          <a:prstGeom prst="rect">
            <a:avLst/>
          </a:prstGeom>
          <a:noFill/>
        </p:spPr>
        <p:txBody>
          <a:bodyPr wrap="square" rtlCol="0">
            <a:spAutoFit/>
          </a:bodyPr>
          <a:lstStyle/>
          <a:p>
            <a:r>
              <a:rPr lang="en-US" dirty="0" smtClean="0"/>
              <a:t>Below are ten fun and interesting facts about roller coasters:</a:t>
            </a:r>
          </a:p>
          <a:p>
            <a:pPr marL="342900" indent="-342900">
              <a:buFont typeface="+mj-lt"/>
              <a:buAutoNum type="arabicPeriod"/>
            </a:pPr>
            <a:r>
              <a:rPr lang="en-US" dirty="0"/>
              <a:t>The fastest roller coaster </a:t>
            </a:r>
            <a:r>
              <a:rPr lang="en-US" dirty="0" smtClean="0"/>
              <a:t>reaches a top </a:t>
            </a:r>
            <a:r>
              <a:rPr lang="en-US" dirty="0"/>
              <a:t>speed of 149 miles per hour</a:t>
            </a:r>
            <a:r>
              <a:rPr lang="en-US" dirty="0" smtClean="0"/>
              <a:t>.</a:t>
            </a:r>
          </a:p>
          <a:p>
            <a:pPr marL="342900" indent="-342900">
              <a:buFont typeface="+mj-lt"/>
              <a:buAutoNum type="arabicPeriod"/>
            </a:pPr>
            <a:r>
              <a:rPr lang="en-US" dirty="0" smtClean="0"/>
              <a:t>The tallest roller coaster is </a:t>
            </a:r>
            <a:r>
              <a:rPr lang="en-US" dirty="0" err="1" smtClean="0"/>
              <a:t>Kingda</a:t>
            </a:r>
            <a:r>
              <a:rPr lang="en-US" dirty="0" smtClean="0"/>
              <a:t> </a:t>
            </a:r>
            <a:r>
              <a:rPr lang="en-US" dirty="0" err="1" smtClean="0"/>
              <a:t>Ka</a:t>
            </a:r>
            <a:endParaRPr lang="en-US" dirty="0" smtClean="0"/>
          </a:p>
          <a:p>
            <a:pPr marL="342900" indent="-342900">
              <a:buFont typeface="+mj-lt"/>
              <a:buAutoNum type="arabicPeriod"/>
            </a:pPr>
            <a:r>
              <a:rPr lang="en-US" dirty="0" smtClean="0"/>
              <a:t>The longest roller coaster is in Japan and covers 8133 feet </a:t>
            </a:r>
          </a:p>
          <a:p>
            <a:pPr marL="342900" indent="-342900">
              <a:buFont typeface="+mj-lt"/>
              <a:buAutoNum type="arabicPeriod"/>
            </a:pPr>
            <a:r>
              <a:rPr lang="en-US" dirty="0" smtClean="0"/>
              <a:t>The </a:t>
            </a:r>
            <a:r>
              <a:rPr lang="en-US" dirty="0"/>
              <a:t>Colossus roller coaster in Thorpe Park, England, </a:t>
            </a:r>
            <a:r>
              <a:rPr lang="en-US" dirty="0" smtClean="0"/>
              <a:t>has </a:t>
            </a:r>
            <a:r>
              <a:rPr lang="en-US" dirty="0"/>
              <a:t>10 </a:t>
            </a:r>
            <a:r>
              <a:rPr lang="en-US" dirty="0" smtClean="0"/>
              <a:t>inversions</a:t>
            </a:r>
          </a:p>
          <a:p>
            <a:pPr marL="342900" indent="-342900">
              <a:buFont typeface="+mj-lt"/>
              <a:buAutoNum type="arabicPeriod"/>
            </a:pPr>
            <a:r>
              <a:rPr lang="en-US" dirty="0" smtClean="0"/>
              <a:t>Oldest roller coaster still standing is in Pennsylvania</a:t>
            </a:r>
          </a:p>
          <a:p>
            <a:pPr marL="342900" indent="-342900">
              <a:buFont typeface="+mj-lt"/>
              <a:buAutoNum type="arabicPeriod"/>
            </a:pPr>
            <a:r>
              <a:rPr lang="en-US" dirty="0" smtClean="0"/>
              <a:t>Longest time someone spent on a roller coaster is 401 hours</a:t>
            </a:r>
          </a:p>
          <a:p>
            <a:pPr marL="342900" indent="-342900">
              <a:buFont typeface="+mj-lt"/>
              <a:buAutoNum type="arabicPeriod"/>
            </a:pPr>
            <a:r>
              <a:rPr lang="en-US" dirty="0"/>
              <a:t>102 roller coaster </a:t>
            </a:r>
            <a:r>
              <a:rPr lang="en-US" dirty="0" smtClean="0"/>
              <a:t>set record </a:t>
            </a:r>
            <a:r>
              <a:rPr lang="en-US" dirty="0"/>
              <a:t>for the most amount of people riding a roller coaster </a:t>
            </a:r>
            <a:r>
              <a:rPr lang="en-US" dirty="0" smtClean="0"/>
              <a:t>nude</a:t>
            </a:r>
          </a:p>
          <a:p>
            <a:pPr marL="342900" indent="-342900">
              <a:buFont typeface="+mj-lt"/>
              <a:buAutoNum type="arabicPeriod"/>
            </a:pPr>
            <a:r>
              <a:rPr lang="en-US" dirty="0" smtClean="0"/>
              <a:t>Most </a:t>
            </a:r>
            <a:r>
              <a:rPr lang="en-US" dirty="0"/>
              <a:t>conventional roller coasters do not have engines, instead they work by converting potential energy into kinetic energy</a:t>
            </a:r>
            <a:r>
              <a:rPr lang="en-US" dirty="0" smtClean="0"/>
              <a:t>.</a:t>
            </a:r>
          </a:p>
          <a:p>
            <a:pPr marL="342900" indent="-342900">
              <a:buFont typeface="+mj-lt"/>
              <a:buAutoNum type="arabicPeriod"/>
            </a:pPr>
            <a:r>
              <a:rPr lang="en-US" dirty="0" smtClean="0"/>
              <a:t>In 1959</a:t>
            </a:r>
            <a:r>
              <a:rPr lang="en-US" dirty="0"/>
              <a:t>, the first </a:t>
            </a:r>
            <a:r>
              <a:rPr lang="en-US" dirty="0" smtClean="0"/>
              <a:t>tubular </a:t>
            </a:r>
            <a:r>
              <a:rPr lang="en-US" dirty="0"/>
              <a:t>steel roller coaster was </a:t>
            </a:r>
            <a:r>
              <a:rPr lang="en-US" dirty="0" smtClean="0"/>
              <a:t>created</a:t>
            </a:r>
          </a:p>
          <a:p>
            <a:pPr marL="342900" indent="-342900">
              <a:buFont typeface="+mj-lt"/>
              <a:buAutoNum type="arabicPeriod"/>
            </a:pPr>
            <a:r>
              <a:rPr lang="en-US" dirty="0" smtClean="0"/>
              <a:t>Cedar </a:t>
            </a:r>
            <a:r>
              <a:rPr lang="en-US" dirty="0"/>
              <a:t>Point </a:t>
            </a:r>
            <a:r>
              <a:rPr lang="en-US" dirty="0" smtClean="0"/>
              <a:t>has </a:t>
            </a:r>
            <a:r>
              <a:rPr lang="en-US" dirty="0"/>
              <a:t>the highest number of roller coasters, with 17 different rides to choose from.</a:t>
            </a:r>
          </a:p>
          <a:p>
            <a:r>
              <a:rPr lang="en-US" dirty="0"/>
              <a:t/>
            </a:r>
            <a:br>
              <a:rPr lang="en-US" dirty="0"/>
            </a:br>
            <a:r>
              <a:rPr lang="en-US" dirty="0"/>
              <a:t/>
            </a:r>
            <a:br>
              <a:rPr lang="en-US" dirty="0"/>
            </a:br>
            <a:r>
              <a:rPr lang="en-US" dirty="0"/>
              <a:t/>
            </a:r>
            <a:br>
              <a:rPr lang="en-US" dirty="0"/>
            </a:br>
            <a:endParaRPr lang="en-US" dirty="0"/>
          </a:p>
          <a:p>
            <a:r>
              <a:rPr lang="en-US" dirty="0"/>
              <a:t/>
            </a:r>
            <a:br>
              <a:rPr lang="en-US" dirty="0"/>
            </a:br>
            <a:r>
              <a:rPr lang="en-US" dirty="0"/>
              <a:t/>
            </a:r>
            <a:br>
              <a:rPr lang="en-US" dirty="0"/>
            </a:br>
            <a:r>
              <a:rPr lang="en-US" dirty="0"/>
              <a:t/>
            </a:r>
            <a:br>
              <a:rPr lang="en-US" dirty="0"/>
            </a:br>
            <a:endParaRPr lang="en-US" dirty="0"/>
          </a:p>
          <a:p>
            <a:r>
              <a:rPr lang="en-US" dirty="0"/>
              <a:t/>
            </a:r>
            <a:br>
              <a:rPr lang="en-US" dirty="0"/>
            </a:br>
            <a:r>
              <a:rPr lang="en-US" dirty="0"/>
              <a:t/>
            </a:r>
            <a:br>
              <a:rPr lang="en-US" dirty="0"/>
            </a:br>
            <a:r>
              <a:rPr lang="en-US" dirty="0"/>
              <a:t/>
            </a:r>
            <a:br>
              <a:rPr lang="en-US" dirty="0"/>
            </a:br>
            <a:endParaRPr lang="en-US" dirty="0"/>
          </a:p>
        </p:txBody>
      </p:sp>
      <p:pic>
        <p:nvPicPr>
          <p:cNvPr id="3074" name="Picture 2" descr="http://img.geocaching.com/cache/e5a03b96-2ab4-42a0-bd03-f0cff23eaf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3546021" y="4953000"/>
            <a:ext cx="1943100" cy="145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9996"/>
      </p:ext>
    </p:extLst>
  </p:cSld>
  <p:clrMapOvr>
    <a:masterClrMapping/>
  </p:clrMapOvr>
  <mc:AlternateContent xmlns:mc="http://schemas.openxmlformats.org/markup-compatibility/2006">
    <mc:Choice xmlns:p14="http://schemas.microsoft.com/office/powerpoint/2010/main" Requires="p14">
      <p:transition spd="slow" p14:dur="2000" advClick="0" advTm="12000"/>
    </mc:Choice>
    <mc:Fallback>
      <p:transition spd="slow" advClick="0" advTm="1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80">
                                          <p:stCondLst>
                                            <p:cond delay="0"/>
                                          </p:stCondLst>
                                        </p:cTn>
                                        <p:tgtEl>
                                          <p:spTgt spid="2"/>
                                        </p:tgtEl>
                                      </p:cBhvr>
                                    </p:animEffect>
                                    <p:anim calcmode="lin" valueType="num">
                                      <p:cBhvr>
                                        <p:cTn id="24"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9" dur="26">
                                          <p:stCondLst>
                                            <p:cond delay="650"/>
                                          </p:stCondLst>
                                        </p:cTn>
                                        <p:tgtEl>
                                          <p:spTgt spid="2"/>
                                        </p:tgtEl>
                                      </p:cBhvr>
                                      <p:to x="100000" y="60000"/>
                                    </p:animScale>
                                    <p:animScale>
                                      <p:cBhvr>
                                        <p:cTn id="30" dur="166" decel="50000">
                                          <p:stCondLst>
                                            <p:cond delay="676"/>
                                          </p:stCondLst>
                                        </p:cTn>
                                        <p:tgtEl>
                                          <p:spTgt spid="2"/>
                                        </p:tgtEl>
                                      </p:cBhvr>
                                      <p:to x="100000" y="100000"/>
                                    </p:animScale>
                                    <p:animScale>
                                      <p:cBhvr>
                                        <p:cTn id="31" dur="26">
                                          <p:stCondLst>
                                            <p:cond delay="1312"/>
                                          </p:stCondLst>
                                        </p:cTn>
                                        <p:tgtEl>
                                          <p:spTgt spid="2"/>
                                        </p:tgtEl>
                                      </p:cBhvr>
                                      <p:to x="100000" y="80000"/>
                                    </p:animScale>
                                    <p:animScale>
                                      <p:cBhvr>
                                        <p:cTn id="32" dur="166" decel="50000">
                                          <p:stCondLst>
                                            <p:cond delay="1338"/>
                                          </p:stCondLst>
                                        </p:cTn>
                                        <p:tgtEl>
                                          <p:spTgt spid="2"/>
                                        </p:tgtEl>
                                      </p:cBhvr>
                                      <p:to x="100000" y="100000"/>
                                    </p:animScale>
                                    <p:animScale>
                                      <p:cBhvr>
                                        <p:cTn id="33" dur="26">
                                          <p:stCondLst>
                                            <p:cond delay="1642"/>
                                          </p:stCondLst>
                                        </p:cTn>
                                        <p:tgtEl>
                                          <p:spTgt spid="2"/>
                                        </p:tgtEl>
                                      </p:cBhvr>
                                      <p:to x="100000" y="90000"/>
                                    </p:animScale>
                                    <p:animScale>
                                      <p:cBhvr>
                                        <p:cTn id="34" dur="166" decel="50000">
                                          <p:stCondLst>
                                            <p:cond delay="1668"/>
                                          </p:stCondLst>
                                        </p:cTn>
                                        <p:tgtEl>
                                          <p:spTgt spid="2"/>
                                        </p:tgtEl>
                                      </p:cBhvr>
                                      <p:to x="100000" y="100000"/>
                                    </p:animScale>
                                    <p:animScale>
                                      <p:cBhvr>
                                        <p:cTn id="35" dur="26">
                                          <p:stCondLst>
                                            <p:cond delay="1808"/>
                                          </p:stCondLst>
                                        </p:cTn>
                                        <p:tgtEl>
                                          <p:spTgt spid="2"/>
                                        </p:tgtEl>
                                      </p:cBhvr>
                                      <p:to x="100000" y="95000"/>
                                    </p:animScale>
                                    <p:animScale>
                                      <p:cBhvr>
                                        <p:cTn id="36"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686800" cy="707886"/>
          </a:xfrm>
          <a:prstGeom prst="rect">
            <a:avLst/>
          </a:prstGeom>
          <a:noFill/>
        </p:spPr>
        <p:txBody>
          <a:bodyPr wrap="square" rtlCol="0">
            <a:spAutoFit/>
          </a:bodyPr>
          <a:lstStyle/>
          <a:p>
            <a:pPr algn="ctr"/>
            <a:r>
              <a:rPr lang="en-US" sz="4000" dirty="0" smtClean="0"/>
              <a:t>Fastest Roller Coasters in the WORLD</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3141328285"/>
              </p:ext>
            </p:extLst>
          </p:nvPr>
        </p:nvGraphicFramePr>
        <p:xfrm>
          <a:off x="304800" y="1295400"/>
          <a:ext cx="8534400" cy="5105396"/>
        </p:xfrm>
        <a:graphic>
          <a:graphicData uri="http://schemas.openxmlformats.org/drawingml/2006/table">
            <a:tbl>
              <a:tblPr firstRow="1" bandRow="1">
                <a:tableStyleId>{5C22544A-7EE6-4342-B048-85BDC9FD1C3A}</a:tableStyleId>
              </a:tblPr>
              <a:tblGrid>
                <a:gridCol w="911440"/>
                <a:gridCol w="1069760"/>
                <a:gridCol w="1676400"/>
                <a:gridCol w="2057400"/>
                <a:gridCol w="1371600"/>
                <a:gridCol w="1447800"/>
              </a:tblGrid>
              <a:tr h="683466">
                <a:tc>
                  <a:txBody>
                    <a:bodyPr/>
                    <a:lstStyle/>
                    <a:p>
                      <a:r>
                        <a:rPr lang="en-US" sz="1400" dirty="0" smtClean="0"/>
                        <a:t>Rank</a:t>
                      </a:r>
                      <a:endParaRPr lang="en-US" sz="1400" dirty="0"/>
                    </a:p>
                  </a:txBody>
                  <a:tcPr/>
                </a:tc>
                <a:tc>
                  <a:txBody>
                    <a:bodyPr/>
                    <a:lstStyle/>
                    <a:p>
                      <a:r>
                        <a:rPr lang="en-US" sz="1400" dirty="0" smtClean="0"/>
                        <a:t>Speed</a:t>
                      </a:r>
                      <a:endParaRPr lang="en-US" sz="1400" dirty="0"/>
                    </a:p>
                  </a:txBody>
                  <a:tcPr/>
                </a:tc>
                <a:tc>
                  <a:txBody>
                    <a:bodyPr/>
                    <a:lstStyle/>
                    <a:p>
                      <a:r>
                        <a:rPr lang="en-US" sz="1400" dirty="0" smtClean="0"/>
                        <a:t>Roller Coaster</a:t>
                      </a:r>
                      <a:endParaRPr lang="en-US" sz="1400" dirty="0"/>
                    </a:p>
                  </a:txBody>
                  <a:tcPr/>
                </a:tc>
                <a:tc>
                  <a:txBody>
                    <a:bodyPr/>
                    <a:lstStyle/>
                    <a:p>
                      <a:r>
                        <a:rPr lang="en-US" sz="1400" dirty="0" smtClean="0"/>
                        <a:t>Amusement</a:t>
                      </a:r>
                      <a:r>
                        <a:rPr lang="en-US" sz="1400" baseline="0" dirty="0" smtClean="0"/>
                        <a:t> Park </a:t>
                      </a:r>
                      <a:endParaRPr lang="en-US" sz="1400" dirty="0"/>
                    </a:p>
                  </a:txBody>
                  <a:tcPr/>
                </a:tc>
                <a:tc>
                  <a:txBody>
                    <a:bodyPr/>
                    <a:lstStyle/>
                    <a:p>
                      <a:r>
                        <a:rPr lang="en-US" sz="1400" dirty="0" smtClean="0"/>
                        <a:t>Location</a:t>
                      </a:r>
                      <a:endParaRPr lang="en-US" sz="1400" dirty="0"/>
                    </a:p>
                  </a:txBody>
                  <a:tcPr/>
                </a:tc>
                <a:tc>
                  <a:txBody>
                    <a:bodyPr/>
                    <a:lstStyle/>
                    <a:p>
                      <a:r>
                        <a:rPr lang="en-US" sz="1400" dirty="0" smtClean="0"/>
                        <a:t>Year Opened</a:t>
                      </a:r>
                      <a:endParaRPr lang="en-US" sz="1400" dirty="0"/>
                    </a:p>
                  </a:txBody>
                  <a:tcPr/>
                </a:tc>
              </a:tr>
              <a:tr h="442193">
                <a:tc>
                  <a:txBody>
                    <a:bodyPr/>
                    <a:lstStyle/>
                    <a:p>
                      <a:r>
                        <a:rPr lang="en-US" sz="1400" dirty="0" smtClean="0"/>
                        <a:t>10</a:t>
                      </a:r>
                      <a:endParaRPr lang="en-US" sz="1400" dirty="0"/>
                    </a:p>
                  </a:txBody>
                  <a:tcPr/>
                </a:tc>
                <a:tc>
                  <a:txBody>
                    <a:bodyPr/>
                    <a:lstStyle/>
                    <a:p>
                      <a:r>
                        <a:rPr lang="en-US" sz="1400" dirty="0" smtClean="0"/>
                        <a:t>82</a:t>
                      </a:r>
                      <a:r>
                        <a:rPr lang="en-US" sz="1400" baseline="0" dirty="0" smtClean="0"/>
                        <a:t> mph</a:t>
                      </a:r>
                      <a:endParaRPr lang="en-US" sz="1400" dirty="0"/>
                    </a:p>
                  </a:txBody>
                  <a:tcPr/>
                </a:tc>
                <a:tc>
                  <a:txBody>
                    <a:bodyPr/>
                    <a:lstStyle/>
                    <a:p>
                      <a:r>
                        <a:rPr lang="en-US" sz="1400" dirty="0" smtClean="0"/>
                        <a:t>Phantom Revenge</a:t>
                      </a:r>
                      <a:endParaRPr lang="en-US" sz="1400" dirty="0"/>
                    </a:p>
                  </a:txBody>
                  <a:tcPr/>
                </a:tc>
                <a:tc>
                  <a:txBody>
                    <a:bodyPr/>
                    <a:lstStyle/>
                    <a:p>
                      <a:r>
                        <a:rPr lang="en-US" sz="1400" dirty="0" err="1" smtClean="0"/>
                        <a:t>Kennywood</a:t>
                      </a:r>
                      <a:endParaRPr lang="en-US" sz="1400" dirty="0"/>
                    </a:p>
                  </a:txBody>
                  <a:tcPr/>
                </a:tc>
                <a:tc>
                  <a:txBody>
                    <a:bodyPr/>
                    <a:lstStyle/>
                    <a:p>
                      <a:r>
                        <a:rPr lang="en-US" sz="1400" dirty="0" smtClean="0"/>
                        <a:t>Pennsylvania</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9</a:t>
                      </a:r>
                      <a:endParaRPr lang="en-US" sz="1400" dirty="0"/>
                    </a:p>
                  </a:txBody>
                  <a:tcPr/>
                </a:tc>
                <a:tc>
                  <a:txBody>
                    <a:bodyPr/>
                    <a:lstStyle/>
                    <a:p>
                      <a:r>
                        <a:rPr lang="en-US" sz="1400" dirty="0" smtClean="0"/>
                        <a:t>85 mph</a:t>
                      </a:r>
                      <a:endParaRPr lang="en-US" sz="1400" dirty="0"/>
                    </a:p>
                  </a:txBody>
                  <a:tcPr/>
                </a:tc>
                <a:tc>
                  <a:txBody>
                    <a:bodyPr/>
                    <a:lstStyle/>
                    <a:p>
                      <a:r>
                        <a:rPr lang="en-US" sz="1400" dirty="0" smtClean="0"/>
                        <a:t>Goliath</a:t>
                      </a:r>
                      <a:r>
                        <a:rPr lang="en-US" sz="1400" baseline="0" dirty="0" smtClean="0"/>
                        <a:t> </a:t>
                      </a:r>
                      <a:endParaRPr lang="en-US" sz="1400" dirty="0"/>
                    </a:p>
                  </a:txBody>
                  <a:tcPr/>
                </a:tc>
                <a:tc>
                  <a:txBody>
                    <a:bodyPr/>
                    <a:lstStyle/>
                    <a:p>
                      <a:r>
                        <a:rPr lang="en-US" sz="1400" dirty="0" smtClean="0"/>
                        <a:t>Six Flags </a:t>
                      </a:r>
                      <a:endParaRPr lang="en-US" sz="1400" dirty="0"/>
                    </a:p>
                  </a:txBody>
                  <a:tcPr/>
                </a:tc>
                <a:tc>
                  <a:txBody>
                    <a:bodyPr/>
                    <a:lstStyle/>
                    <a:p>
                      <a:r>
                        <a:rPr lang="en-US" sz="1400" dirty="0" smtClean="0"/>
                        <a:t>California</a:t>
                      </a:r>
                      <a:r>
                        <a:rPr lang="en-US" sz="1400" baseline="0" dirty="0" smtClean="0"/>
                        <a:t>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8</a:t>
                      </a:r>
                      <a:endParaRPr lang="en-US" sz="1400" dirty="0"/>
                    </a:p>
                  </a:txBody>
                  <a:tcPr/>
                </a:tc>
                <a:tc>
                  <a:txBody>
                    <a:bodyPr/>
                    <a:lstStyle/>
                    <a:p>
                      <a:r>
                        <a:rPr lang="en-US" sz="1400" dirty="0" smtClean="0"/>
                        <a:t>85 mph </a:t>
                      </a:r>
                      <a:endParaRPr lang="en-US" sz="1400" dirty="0"/>
                    </a:p>
                  </a:txBody>
                  <a:tcPr/>
                </a:tc>
                <a:tc>
                  <a:txBody>
                    <a:bodyPr/>
                    <a:lstStyle/>
                    <a:p>
                      <a:r>
                        <a:rPr lang="en-US" sz="1400" dirty="0" smtClean="0"/>
                        <a:t>Titan</a:t>
                      </a:r>
                      <a:endParaRPr lang="en-US" sz="1400" dirty="0"/>
                    </a:p>
                  </a:txBody>
                  <a:tcPr/>
                </a:tc>
                <a:tc>
                  <a:txBody>
                    <a:bodyPr/>
                    <a:lstStyle/>
                    <a:p>
                      <a:r>
                        <a:rPr lang="en-US" sz="1400" dirty="0" smtClean="0"/>
                        <a:t>Six Flags</a:t>
                      </a:r>
                      <a:endParaRPr lang="en-US" sz="1400" dirty="0"/>
                    </a:p>
                  </a:txBody>
                  <a:tcPr/>
                </a:tc>
                <a:tc>
                  <a:txBody>
                    <a:bodyPr/>
                    <a:lstStyle/>
                    <a:p>
                      <a:r>
                        <a:rPr lang="en-US" sz="1400" dirty="0" smtClean="0"/>
                        <a:t>Texas </a:t>
                      </a:r>
                      <a:endParaRPr lang="en-US" sz="1400" dirty="0"/>
                    </a:p>
                  </a:txBody>
                  <a:tcPr/>
                </a:tc>
                <a:tc>
                  <a:txBody>
                    <a:bodyPr/>
                    <a:lstStyle/>
                    <a:p>
                      <a:r>
                        <a:rPr lang="en-US" sz="1400" dirty="0" smtClean="0"/>
                        <a:t>2002</a:t>
                      </a:r>
                      <a:endParaRPr lang="en-US" sz="1400" dirty="0"/>
                    </a:p>
                  </a:txBody>
                  <a:tcPr/>
                </a:tc>
              </a:tr>
              <a:tr h="442193">
                <a:tc>
                  <a:txBody>
                    <a:bodyPr/>
                    <a:lstStyle/>
                    <a:p>
                      <a:r>
                        <a:rPr lang="en-US" sz="1400" dirty="0" smtClean="0"/>
                        <a:t>7</a:t>
                      </a:r>
                      <a:endParaRPr lang="en-US" sz="1400" dirty="0"/>
                    </a:p>
                  </a:txBody>
                  <a:tcPr/>
                </a:tc>
                <a:tc>
                  <a:txBody>
                    <a:bodyPr/>
                    <a:lstStyle/>
                    <a:p>
                      <a:r>
                        <a:rPr lang="en-US" sz="1400" dirty="0" smtClean="0"/>
                        <a:t>93</a:t>
                      </a:r>
                      <a:r>
                        <a:rPr lang="en-US" sz="1400" baseline="0" dirty="0" smtClean="0"/>
                        <a:t> mph</a:t>
                      </a:r>
                      <a:endParaRPr lang="en-US" sz="1400" dirty="0"/>
                    </a:p>
                  </a:txBody>
                  <a:tcPr/>
                </a:tc>
                <a:tc>
                  <a:txBody>
                    <a:bodyPr/>
                    <a:lstStyle/>
                    <a:p>
                      <a:r>
                        <a:rPr lang="en-US" sz="1400" dirty="0" smtClean="0"/>
                        <a:t>Millennium Force</a:t>
                      </a:r>
                      <a:endParaRPr lang="en-US" sz="1400" dirty="0"/>
                    </a:p>
                  </a:txBody>
                  <a:tcPr/>
                </a:tc>
                <a:tc>
                  <a:txBody>
                    <a:bodyPr/>
                    <a:lstStyle/>
                    <a:p>
                      <a:r>
                        <a:rPr lang="en-US" sz="1400" dirty="0" smtClean="0"/>
                        <a:t>Cedar Point</a:t>
                      </a:r>
                      <a:endParaRPr lang="en-US" sz="1400" dirty="0"/>
                    </a:p>
                  </a:txBody>
                  <a:tcPr/>
                </a:tc>
                <a:tc>
                  <a:txBody>
                    <a:bodyPr/>
                    <a:lstStyle/>
                    <a:p>
                      <a:r>
                        <a:rPr lang="en-US" sz="1400" dirty="0" smtClean="0"/>
                        <a:t>Ohio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6</a:t>
                      </a:r>
                      <a:endParaRPr lang="en-US" sz="1400" dirty="0"/>
                    </a:p>
                  </a:txBody>
                  <a:tcPr/>
                </a:tc>
                <a:tc>
                  <a:txBody>
                    <a:bodyPr/>
                    <a:lstStyle/>
                    <a:p>
                      <a:r>
                        <a:rPr lang="en-US" sz="1400" dirty="0" smtClean="0"/>
                        <a:t>95 mph</a:t>
                      </a:r>
                      <a:endParaRPr lang="en-US" sz="1400" dirty="0"/>
                    </a:p>
                  </a:txBody>
                  <a:tcPr/>
                </a:tc>
                <a:tc>
                  <a:txBody>
                    <a:bodyPr/>
                    <a:lstStyle/>
                    <a:p>
                      <a:r>
                        <a:rPr lang="en-US" sz="1400" dirty="0" smtClean="0"/>
                        <a:t>Steel Dragon</a:t>
                      </a:r>
                      <a:r>
                        <a:rPr lang="en-US" sz="1400" baseline="0" dirty="0" smtClean="0"/>
                        <a:t> </a:t>
                      </a:r>
                      <a:endParaRPr lang="en-US" sz="1400" dirty="0"/>
                    </a:p>
                  </a:txBody>
                  <a:tcPr/>
                </a:tc>
                <a:tc>
                  <a:txBody>
                    <a:bodyPr/>
                    <a:lstStyle/>
                    <a:p>
                      <a:r>
                        <a:rPr lang="en-US" sz="1400" dirty="0" err="1" smtClean="0"/>
                        <a:t>Nagashima</a:t>
                      </a:r>
                      <a:r>
                        <a:rPr lang="en-US" sz="1400" dirty="0" smtClean="0"/>
                        <a:t> Spa Land</a:t>
                      </a:r>
                      <a:endParaRPr lang="en-US" sz="1400" dirty="0"/>
                    </a:p>
                  </a:txBody>
                  <a:tcPr/>
                </a:tc>
                <a:tc>
                  <a:txBody>
                    <a:bodyPr/>
                    <a:lstStyle/>
                    <a:p>
                      <a:r>
                        <a:rPr lang="en-US" sz="1400" dirty="0" smtClean="0"/>
                        <a:t>Japan </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5</a:t>
                      </a:r>
                      <a:endParaRPr lang="en-US" sz="1400" dirty="0"/>
                    </a:p>
                  </a:txBody>
                  <a:tcPr/>
                </a:tc>
                <a:tc>
                  <a:txBody>
                    <a:bodyPr/>
                    <a:lstStyle/>
                    <a:p>
                      <a:r>
                        <a:rPr lang="en-US" sz="1400" dirty="0" smtClean="0"/>
                        <a:t>100 mph </a:t>
                      </a:r>
                      <a:endParaRPr lang="en-US" sz="1400" dirty="0"/>
                    </a:p>
                  </a:txBody>
                  <a:tcPr/>
                </a:tc>
                <a:tc>
                  <a:txBody>
                    <a:bodyPr/>
                    <a:lstStyle/>
                    <a:p>
                      <a:r>
                        <a:rPr lang="en-US" sz="1400" dirty="0" smtClean="0"/>
                        <a:t>Superman </a:t>
                      </a:r>
                      <a:endParaRPr lang="en-US" sz="1400" dirty="0"/>
                    </a:p>
                  </a:txBody>
                  <a:tcPr/>
                </a:tc>
                <a:tc>
                  <a:txBody>
                    <a:bodyPr/>
                    <a:lstStyle/>
                    <a:p>
                      <a:r>
                        <a:rPr lang="en-US" sz="1400" dirty="0" smtClean="0"/>
                        <a:t>Six Flags </a:t>
                      </a:r>
                      <a:endParaRPr lang="en-US" sz="1400" dirty="0"/>
                    </a:p>
                  </a:txBody>
                  <a:tcPr/>
                </a:tc>
                <a:tc>
                  <a:txBody>
                    <a:bodyPr/>
                    <a:lstStyle/>
                    <a:p>
                      <a:r>
                        <a:rPr lang="en-US" sz="1400" dirty="0" smtClean="0"/>
                        <a:t>California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4</a:t>
                      </a:r>
                      <a:endParaRPr lang="en-US" sz="1400" dirty="0"/>
                    </a:p>
                  </a:txBody>
                  <a:tcPr/>
                </a:tc>
                <a:tc>
                  <a:txBody>
                    <a:bodyPr/>
                    <a:lstStyle/>
                    <a:p>
                      <a:r>
                        <a:rPr lang="en-US" sz="1400" dirty="0" smtClean="0"/>
                        <a:t>100 mph</a:t>
                      </a:r>
                      <a:endParaRPr lang="en-US" sz="1400" dirty="0"/>
                    </a:p>
                  </a:txBody>
                  <a:tcPr/>
                </a:tc>
                <a:tc>
                  <a:txBody>
                    <a:bodyPr/>
                    <a:lstStyle/>
                    <a:p>
                      <a:r>
                        <a:rPr lang="en-US" sz="1400" dirty="0" smtClean="0"/>
                        <a:t>Tower of Terror</a:t>
                      </a:r>
                      <a:endParaRPr lang="en-US" sz="1400" dirty="0"/>
                    </a:p>
                  </a:txBody>
                  <a:tcPr/>
                </a:tc>
                <a:tc>
                  <a:txBody>
                    <a:bodyPr/>
                    <a:lstStyle/>
                    <a:p>
                      <a:r>
                        <a:rPr lang="en-US" sz="1400" dirty="0" err="1" smtClean="0"/>
                        <a:t>Dreamworld</a:t>
                      </a:r>
                      <a:endParaRPr lang="en-US" sz="1400" dirty="0"/>
                    </a:p>
                  </a:txBody>
                  <a:tcPr/>
                </a:tc>
                <a:tc>
                  <a:txBody>
                    <a:bodyPr/>
                    <a:lstStyle/>
                    <a:p>
                      <a:r>
                        <a:rPr lang="en-US" sz="1400" dirty="0" err="1" smtClean="0"/>
                        <a:t>Austrailia</a:t>
                      </a:r>
                      <a:r>
                        <a:rPr lang="en-US" sz="1400" baseline="0" dirty="0" smtClean="0"/>
                        <a:t> </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3</a:t>
                      </a:r>
                      <a:endParaRPr lang="en-US" sz="1400" dirty="0"/>
                    </a:p>
                  </a:txBody>
                  <a:tcPr/>
                </a:tc>
                <a:tc>
                  <a:txBody>
                    <a:bodyPr/>
                    <a:lstStyle/>
                    <a:p>
                      <a:r>
                        <a:rPr lang="en-US" sz="1400" dirty="0" smtClean="0"/>
                        <a:t>106.9 mph </a:t>
                      </a:r>
                      <a:endParaRPr lang="en-US" sz="1400" dirty="0"/>
                    </a:p>
                  </a:txBody>
                  <a:tcPr/>
                </a:tc>
                <a:tc>
                  <a:txBody>
                    <a:bodyPr/>
                    <a:lstStyle/>
                    <a:p>
                      <a:r>
                        <a:rPr lang="en-US" sz="1400" dirty="0" err="1" smtClean="0"/>
                        <a:t>Dodonpa</a:t>
                      </a:r>
                      <a:r>
                        <a:rPr lang="en-US" sz="1400" baseline="0" dirty="0" smtClean="0"/>
                        <a:t> </a:t>
                      </a:r>
                      <a:endParaRPr lang="en-US" sz="1400" dirty="0"/>
                    </a:p>
                  </a:txBody>
                  <a:tcPr/>
                </a:tc>
                <a:tc>
                  <a:txBody>
                    <a:bodyPr/>
                    <a:lstStyle/>
                    <a:p>
                      <a:r>
                        <a:rPr lang="en-US" sz="1400" dirty="0" smtClean="0"/>
                        <a:t>Fuji-Q</a:t>
                      </a:r>
                      <a:r>
                        <a:rPr lang="en-US" sz="1400" baseline="0" dirty="0" smtClean="0"/>
                        <a:t> Highland </a:t>
                      </a:r>
                      <a:endParaRPr lang="en-US" sz="1400" dirty="0"/>
                    </a:p>
                  </a:txBody>
                  <a:tcPr/>
                </a:tc>
                <a:tc>
                  <a:txBody>
                    <a:bodyPr/>
                    <a:lstStyle/>
                    <a:p>
                      <a:r>
                        <a:rPr lang="en-US" sz="1400" dirty="0" smtClean="0"/>
                        <a:t>Japan</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2</a:t>
                      </a:r>
                      <a:endParaRPr lang="en-US" sz="1400" dirty="0"/>
                    </a:p>
                  </a:txBody>
                  <a:tcPr/>
                </a:tc>
                <a:tc>
                  <a:txBody>
                    <a:bodyPr/>
                    <a:lstStyle/>
                    <a:p>
                      <a:r>
                        <a:rPr lang="en-US" sz="1400" dirty="0" smtClean="0"/>
                        <a:t>120 mph </a:t>
                      </a:r>
                      <a:endParaRPr lang="en-US" sz="1400" dirty="0"/>
                    </a:p>
                  </a:txBody>
                  <a:tcPr/>
                </a:tc>
                <a:tc>
                  <a:txBody>
                    <a:bodyPr/>
                    <a:lstStyle/>
                    <a:p>
                      <a:r>
                        <a:rPr lang="en-US" sz="1400" dirty="0" smtClean="0"/>
                        <a:t>Top Thrill Dragster</a:t>
                      </a:r>
                      <a:endParaRPr lang="en-US" sz="1400" dirty="0"/>
                    </a:p>
                  </a:txBody>
                  <a:tcPr/>
                </a:tc>
                <a:tc>
                  <a:txBody>
                    <a:bodyPr/>
                    <a:lstStyle/>
                    <a:p>
                      <a:r>
                        <a:rPr lang="en-US" sz="1400" dirty="0" smtClean="0"/>
                        <a:t>Cedar</a:t>
                      </a:r>
                      <a:r>
                        <a:rPr lang="en-US" sz="1400" baseline="0" dirty="0" smtClean="0"/>
                        <a:t> Point </a:t>
                      </a:r>
                      <a:endParaRPr lang="en-US" sz="1400" dirty="0"/>
                    </a:p>
                  </a:txBody>
                  <a:tcPr/>
                </a:tc>
                <a:tc>
                  <a:txBody>
                    <a:bodyPr/>
                    <a:lstStyle/>
                    <a:p>
                      <a:r>
                        <a:rPr lang="en-US" sz="1400" dirty="0" smtClean="0"/>
                        <a:t>Ohio</a:t>
                      </a:r>
                      <a:endParaRPr lang="en-US" sz="1400" dirty="0"/>
                    </a:p>
                  </a:txBody>
                  <a:tcPr/>
                </a:tc>
                <a:tc>
                  <a:txBody>
                    <a:bodyPr/>
                    <a:lstStyle/>
                    <a:p>
                      <a:r>
                        <a:rPr lang="en-US" sz="1400" dirty="0" smtClean="0"/>
                        <a:t>2002</a:t>
                      </a:r>
                      <a:endParaRPr lang="en-US" sz="1400" dirty="0"/>
                    </a:p>
                  </a:txBody>
                  <a:tcPr/>
                </a:tc>
              </a:tr>
              <a:tr h="442193">
                <a:tc>
                  <a:txBody>
                    <a:bodyPr/>
                    <a:lstStyle/>
                    <a:p>
                      <a:r>
                        <a:rPr lang="en-US" sz="1400" dirty="0" smtClean="0"/>
                        <a:t>1</a:t>
                      </a:r>
                      <a:endParaRPr lang="en-US" sz="1400" dirty="0"/>
                    </a:p>
                  </a:txBody>
                  <a:tcPr/>
                </a:tc>
                <a:tc>
                  <a:txBody>
                    <a:bodyPr/>
                    <a:lstStyle/>
                    <a:p>
                      <a:r>
                        <a:rPr lang="en-US" sz="1400" dirty="0" smtClean="0"/>
                        <a:t>128 mph </a:t>
                      </a:r>
                      <a:endParaRPr lang="en-US" sz="1400" dirty="0"/>
                    </a:p>
                  </a:txBody>
                  <a:tcPr/>
                </a:tc>
                <a:tc>
                  <a:txBody>
                    <a:bodyPr/>
                    <a:lstStyle/>
                    <a:p>
                      <a:r>
                        <a:rPr lang="en-US" sz="1400" dirty="0" err="1" smtClean="0"/>
                        <a:t>Kingda</a:t>
                      </a:r>
                      <a:r>
                        <a:rPr lang="en-US" sz="1400" dirty="0" smtClean="0"/>
                        <a:t> </a:t>
                      </a:r>
                      <a:r>
                        <a:rPr lang="en-US" sz="1400" dirty="0" err="1" smtClean="0"/>
                        <a:t>Ka</a:t>
                      </a:r>
                      <a:r>
                        <a:rPr lang="en-US" sz="1400" dirty="0" smtClean="0"/>
                        <a:t> </a:t>
                      </a:r>
                      <a:endParaRPr lang="en-US" sz="1400" dirty="0"/>
                    </a:p>
                  </a:txBody>
                  <a:tcPr/>
                </a:tc>
                <a:tc>
                  <a:txBody>
                    <a:bodyPr/>
                    <a:lstStyle/>
                    <a:p>
                      <a:r>
                        <a:rPr lang="en-US" sz="1400" dirty="0" smtClean="0"/>
                        <a:t>Six Flags </a:t>
                      </a:r>
                      <a:endParaRPr lang="en-US" sz="1400" dirty="0"/>
                    </a:p>
                  </a:txBody>
                  <a:tcPr/>
                </a:tc>
                <a:tc>
                  <a:txBody>
                    <a:bodyPr/>
                    <a:lstStyle/>
                    <a:p>
                      <a:r>
                        <a:rPr lang="en-US" sz="1400" smtClean="0"/>
                        <a:t>New Jersey </a:t>
                      </a:r>
                      <a:endParaRPr lang="en-US" sz="1400"/>
                    </a:p>
                  </a:txBody>
                  <a:tcPr/>
                </a:tc>
                <a:tc>
                  <a:txBody>
                    <a:bodyPr/>
                    <a:lstStyle/>
                    <a:p>
                      <a:r>
                        <a:rPr lang="en-US" sz="1400" dirty="0" smtClean="0"/>
                        <a:t>2006</a:t>
                      </a:r>
                      <a:endParaRPr lang="en-US" sz="1400" dirty="0"/>
                    </a:p>
                  </a:txBody>
                  <a:tcPr/>
                </a:tc>
              </a:tr>
            </a:tbl>
          </a:graphicData>
        </a:graphic>
      </p:graphicFrame>
    </p:spTree>
    <p:extLst>
      <p:ext uri="{BB962C8B-B14F-4D97-AF65-F5344CB8AC3E}">
        <p14:creationId xmlns:p14="http://schemas.microsoft.com/office/powerpoint/2010/main" val="2177114930"/>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763000" cy="584775"/>
          </a:xfrm>
          <a:prstGeom prst="rect">
            <a:avLst/>
          </a:prstGeom>
          <a:noFill/>
        </p:spPr>
        <p:txBody>
          <a:bodyPr wrap="square" rtlCol="0">
            <a:spAutoFit/>
          </a:bodyPr>
          <a:lstStyle/>
          <a:p>
            <a:pPr algn="ctr"/>
            <a:r>
              <a:rPr lang="en-US" sz="3200" dirty="0" smtClean="0"/>
              <a:t>Fastest Roller Coasters in the UNITED STATES </a:t>
            </a:r>
            <a:endParaRPr lang="en-US" sz="3200" dirty="0"/>
          </a:p>
        </p:txBody>
      </p:sp>
      <p:graphicFrame>
        <p:nvGraphicFramePr>
          <p:cNvPr id="4" name="Table 3"/>
          <p:cNvGraphicFramePr>
            <a:graphicFrameLocks noGrp="1"/>
          </p:cNvGraphicFramePr>
          <p:nvPr>
            <p:extLst>
              <p:ext uri="{D42A27DB-BD31-4B8C-83A1-F6EECF244321}">
                <p14:modId xmlns:p14="http://schemas.microsoft.com/office/powerpoint/2010/main" val="968425230"/>
              </p:ext>
            </p:extLst>
          </p:nvPr>
        </p:nvGraphicFramePr>
        <p:xfrm>
          <a:off x="304800" y="1295400"/>
          <a:ext cx="8534400" cy="5105396"/>
        </p:xfrm>
        <a:graphic>
          <a:graphicData uri="http://schemas.openxmlformats.org/drawingml/2006/table">
            <a:tbl>
              <a:tblPr firstRow="1" bandRow="1">
                <a:tableStyleId>{5C22544A-7EE6-4342-B048-85BDC9FD1C3A}</a:tableStyleId>
              </a:tblPr>
              <a:tblGrid>
                <a:gridCol w="911440"/>
                <a:gridCol w="1069760"/>
                <a:gridCol w="1676400"/>
                <a:gridCol w="2057400"/>
                <a:gridCol w="1371600"/>
                <a:gridCol w="1447800"/>
              </a:tblGrid>
              <a:tr h="683466">
                <a:tc>
                  <a:txBody>
                    <a:bodyPr/>
                    <a:lstStyle/>
                    <a:p>
                      <a:r>
                        <a:rPr lang="en-US" sz="1400" dirty="0" smtClean="0"/>
                        <a:t>Rank</a:t>
                      </a:r>
                      <a:endParaRPr lang="en-US" sz="1400" dirty="0"/>
                    </a:p>
                  </a:txBody>
                  <a:tcPr/>
                </a:tc>
                <a:tc>
                  <a:txBody>
                    <a:bodyPr/>
                    <a:lstStyle/>
                    <a:p>
                      <a:r>
                        <a:rPr lang="en-US" sz="1400" dirty="0" smtClean="0"/>
                        <a:t>Speed</a:t>
                      </a:r>
                      <a:endParaRPr lang="en-US" sz="1400" dirty="0"/>
                    </a:p>
                  </a:txBody>
                  <a:tcPr/>
                </a:tc>
                <a:tc>
                  <a:txBody>
                    <a:bodyPr/>
                    <a:lstStyle/>
                    <a:p>
                      <a:r>
                        <a:rPr lang="en-US" sz="1400" dirty="0" smtClean="0"/>
                        <a:t>Roller Coaster</a:t>
                      </a:r>
                      <a:endParaRPr lang="en-US" sz="1400" dirty="0"/>
                    </a:p>
                  </a:txBody>
                  <a:tcPr/>
                </a:tc>
                <a:tc>
                  <a:txBody>
                    <a:bodyPr/>
                    <a:lstStyle/>
                    <a:p>
                      <a:r>
                        <a:rPr lang="en-US" sz="1400" dirty="0" smtClean="0"/>
                        <a:t>Amusement</a:t>
                      </a:r>
                      <a:r>
                        <a:rPr lang="en-US" sz="1400" baseline="0" dirty="0" smtClean="0"/>
                        <a:t> Park </a:t>
                      </a:r>
                      <a:endParaRPr lang="en-US" sz="1400" dirty="0"/>
                    </a:p>
                  </a:txBody>
                  <a:tcPr/>
                </a:tc>
                <a:tc>
                  <a:txBody>
                    <a:bodyPr/>
                    <a:lstStyle/>
                    <a:p>
                      <a:r>
                        <a:rPr lang="en-US" sz="1400" dirty="0" smtClean="0"/>
                        <a:t>Location</a:t>
                      </a:r>
                      <a:endParaRPr lang="en-US" sz="1400" dirty="0"/>
                    </a:p>
                  </a:txBody>
                  <a:tcPr/>
                </a:tc>
                <a:tc>
                  <a:txBody>
                    <a:bodyPr/>
                    <a:lstStyle/>
                    <a:p>
                      <a:r>
                        <a:rPr lang="en-US" sz="1400" dirty="0" smtClean="0"/>
                        <a:t>Year Opened</a:t>
                      </a:r>
                      <a:endParaRPr lang="en-US" sz="1400" dirty="0"/>
                    </a:p>
                  </a:txBody>
                  <a:tcPr/>
                </a:tc>
              </a:tr>
              <a:tr h="442193">
                <a:tc>
                  <a:txBody>
                    <a:bodyPr/>
                    <a:lstStyle/>
                    <a:p>
                      <a:r>
                        <a:rPr lang="en-US" sz="1400" dirty="0" smtClean="0"/>
                        <a:t>10</a:t>
                      </a:r>
                      <a:endParaRPr lang="en-US" sz="1400" dirty="0"/>
                    </a:p>
                  </a:txBody>
                  <a:tcPr/>
                </a:tc>
                <a:tc>
                  <a:txBody>
                    <a:bodyPr/>
                    <a:lstStyle/>
                    <a:p>
                      <a:r>
                        <a:rPr lang="en-US" sz="1400" baseline="0" dirty="0" smtClean="0"/>
                        <a:t>66.3 mph</a:t>
                      </a:r>
                      <a:endParaRPr lang="en-US" sz="1400" dirty="0"/>
                    </a:p>
                  </a:txBody>
                  <a:tcPr/>
                </a:tc>
                <a:tc>
                  <a:txBody>
                    <a:bodyPr/>
                    <a:lstStyle/>
                    <a:p>
                      <a:r>
                        <a:rPr lang="en-US" sz="1400" dirty="0" smtClean="0"/>
                        <a:t>The Boss</a:t>
                      </a:r>
                      <a:endParaRPr lang="en-US" sz="1400" dirty="0"/>
                    </a:p>
                  </a:txBody>
                  <a:tcPr/>
                </a:tc>
                <a:tc>
                  <a:txBody>
                    <a:bodyPr/>
                    <a:lstStyle/>
                    <a:p>
                      <a:r>
                        <a:rPr lang="en-US" sz="1400" dirty="0" smtClean="0"/>
                        <a:t>Six Flags</a:t>
                      </a:r>
                      <a:r>
                        <a:rPr lang="en-US" sz="1400" baseline="0" dirty="0" smtClean="0"/>
                        <a:t> </a:t>
                      </a:r>
                      <a:endParaRPr lang="en-US" sz="1400" dirty="0"/>
                    </a:p>
                  </a:txBody>
                  <a:tcPr/>
                </a:tc>
                <a:tc>
                  <a:txBody>
                    <a:bodyPr/>
                    <a:lstStyle/>
                    <a:p>
                      <a:r>
                        <a:rPr lang="en-US" sz="1400" dirty="0" smtClean="0"/>
                        <a:t>Missouri</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9</a:t>
                      </a:r>
                      <a:endParaRPr lang="en-US" sz="1400" dirty="0"/>
                    </a:p>
                  </a:txBody>
                  <a:tcPr/>
                </a:tc>
                <a:tc>
                  <a:txBody>
                    <a:bodyPr/>
                    <a:lstStyle/>
                    <a:p>
                      <a:r>
                        <a:rPr lang="en-US" sz="1400" dirty="0" smtClean="0"/>
                        <a:t>67 mph</a:t>
                      </a:r>
                      <a:endParaRPr lang="en-US" sz="1400" dirty="0"/>
                    </a:p>
                  </a:txBody>
                  <a:tcPr/>
                </a:tc>
                <a:tc>
                  <a:txBody>
                    <a:bodyPr/>
                    <a:lstStyle/>
                    <a:p>
                      <a:r>
                        <a:rPr lang="en-US" sz="1400" baseline="0" dirty="0" smtClean="0"/>
                        <a:t>Mean Streak  </a:t>
                      </a:r>
                      <a:endParaRPr lang="en-US" sz="1400" dirty="0"/>
                    </a:p>
                  </a:txBody>
                  <a:tcPr/>
                </a:tc>
                <a:tc>
                  <a:txBody>
                    <a:bodyPr/>
                    <a:lstStyle/>
                    <a:p>
                      <a:r>
                        <a:rPr lang="en-US" sz="1400" dirty="0" smtClean="0"/>
                        <a:t>Cedar Point </a:t>
                      </a:r>
                      <a:endParaRPr lang="en-US" sz="1400" dirty="0"/>
                    </a:p>
                  </a:txBody>
                  <a:tcPr/>
                </a:tc>
                <a:tc>
                  <a:txBody>
                    <a:bodyPr/>
                    <a:lstStyle/>
                    <a:p>
                      <a:r>
                        <a:rPr lang="en-US" sz="1400" dirty="0" smtClean="0"/>
                        <a:t>Ohio</a:t>
                      </a:r>
                      <a:r>
                        <a:rPr lang="en-US" sz="1400" baseline="0" dirty="0" smtClean="0"/>
                        <a:t>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8</a:t>
                      </a:r>
                      <a:endParaRPr lang="en-US" sz="1400" dirty="0"/>
                    </a:p>
                  </a:txBody>
                  <a:tcPr/>
                </a:tc>
                <a:tc>
                  <a:txBody>
                    <a:bodyPr/>
                    <a:lstStyle/>
                    <a:p>
                      <a:r>
                        <a:rPr lang="en-US" sz="1400" dirty="0" smtClean="0"/>
                        <a:t>67.4 mph </a:t>
                      </a:r>
                      <a:endParaRPr lang="en-US" sz="1400" dirty="0"/>
                    </a:p>
                  </a:txBody>
                  <a:tcPr/>
                </a:tc>
                <a:tc>
                  <a:txBody>
                    <a:bodyPr/>
                    <a:lstStyle/>
                    <a:p>
                      <a:r>
                        <a:rPr lang="en-US" sz="1400" dirty="0" smtClean="0"/>
                        <a:t>The Voyage </a:t>
                      </a:r>
                      <a:endParaRPr lang="en-US" sz="1400" dirty="0"/>
                    </a:p>
                  </a:txBody>
                  <a:tcPr/>
                </a:tc>
                <a:tc>
                  <a:txBody>
                    <a:bodyPr/>
                    <a:lstStyle/>
                    <a:p>
                      <a:r>
                        <a:rPr lang="en-US" sz="1400" dirty="0" smtClean="0"/>
                        <a:t>Holiday World</a:t>
                      </a:r>
                      <a:r>
                        <a:rPr lang="en-US" sz="1400" baseline="0" dirty="0" smtClean="0"/>
                        <a:t> </a:t>
                      </a:r>
                      <a:endParaRPr lang="en-US" sz="1400" dirty="0"/>
                    </a:p>
                  </a:txBody>
                  <a:tcPr/>
                </a:tc>
                <a:tc>
                  <a:txBody>
                    <a:bodyPr/>
                    <a:lstStyle/>
                    <a:p>
                      <a:r>
                        <a:rPr lang="en-US" sz="1400" dirty="0" smtClean="0"/>
                        <a:t>Indiana</a:t>
                      </a:r>
                      <a:endParaRPr lang="en-US" sz="1400" dirty="0"/>
                    </a:p>
                  </a:txBody>
                  <a:tcPr/>
                </a:tc>
                <a:tc>
                  <a:txBody>
                    <a:bodyPr/>
                    <a:lstStyle/>
                    <a:p>
                      <a:r>
                        <a:rPr lang="en-US" sz="1400" dirty="0" smtClean="0"/>
                        <a:t>2002</a:t>
                      </a:r>
                      <a:endParaRPr lang="en-US" sz="1400" dirty="0"/>
                    </a:p>
                  </a:txBody>
                  <a:tcPr/>
                </a:tc>
              </a:tr>
              <a:tr h="442193">
                <a:tc>
                  <a:txBody>
                    <a:bodyPr/>
                    <a:lstStyle/>
                    <a:p>
                      <a:r>
                        <a:rPr lang="en-US" sz="1400" dirty="0" smtClean="0"/>
                        <a:t>7</a:t>
                      </a:r>
                      <a:endParaRPr lang="en-US" sz="1400" dirty="0"/>
                    </a:p>
                  </a:txBody>
                  <a:tcPr/>
                </a:tc>
                <a:tc>
                  <a:txBody>
                    <a:bodyPr/>
                    <a:lstStyle/>
                    <a:p>
                      <a:r>
                        <a:rPr lang="en-US" sz="1400" baseline="0" dirty="0" smtClean="0"/>
                        <a:t>70 mph</a:t>
                      </a:r>
                      <a:endParaRPr lang="en-US" sz="1400" dirty="0"/>
                    </a:p>
                  </a:txBody>
                  <a:tcPr/>
                </a:tc>
                <a:tc>
                  <a:txBody>
                    <a:bodyPr/>
                    <a:lstStyle/>
                    <a:p>
                      <a:r>
                        <a:rPr lang="en-US" sz="1400" dirty="0" smtClean="0"/>
                        <a:t>El Toro</a:t>
                      </a:r>
                      <a:endParaRPr lang="en-US" sz="1400" dirty="0"/>
                    </a:p>
                  </a:txBody>
                  <a:tcPr/>
                </a:tc>
                <a:tc>
                  <a:txBody>
                    <a:bodyPr/>
                    <a:lstStyle/>
                    <a:p>
                      <a:r>
                        <a:rPr lang="en-US" sz="1400" dirty="0" smtClean="0"/>
                        <a:t>Six Flags </a:t>
                      </a:r>
                      <a:endParaRPr lang="en-US" sz="1400" dirty="0"/>
                    </a:p>
                  </a:txBody>
                  <a:tcPr/>
                </a:tc>
                <a:tc>
                  <a:txBody>
                    <a:bodyPr/>
                    <a:lstStyle/>
                    <a:p>
                      <a:r>
                        <a:rPr lang="en-US" sz="1400" dirty="0" smtClean="0"/>
                        <a:t>New Jersey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6</a:t>
                      </a:r>
                      <a:endParaRPr lang="en-US" sz="1400" dirty="0"/>
                    </a:p>
                  </a:txBody>
                  <a:tcPr/>
                </a:tc>
                <a:tc>
                  <a:txBody>
                    <a:bodyPr/>
                    <a:lstStyle/>
                    <a:p>
                      <a:r>
                        <a:rPr lang="en-US" sz="1400" dirty="0" smtClean="0"/>
                        <a:t>78.4 mph</a:t>
                      </a:r>
                      <a:endParaRPr lang="en-US" sz="1400" dirty="0"/>
                    </a:p>
                  </a:txBody>
                  <a:tcPr/>
                </a:tc>
                <a:tc>
                  <a:txBody>
                    <a:bodyPr/>
                    <a:lstStyle/>
                    <a:p>
                      <a:r>
                        <a:rPr lang="en-US" sz="1400" dirty="0" smtClean="0"/>
                        <a:t>Son</a:t>
                      </a:r>
                      <a:r>
                        <a:rPr lang="en-US" sz="1400" baseline="0" dirty="0" smtClean="0"/>
                        <a:t> of the Beast</a:t>
                      </a:r>
                      <a:endParaRPr lang="en-US" sz="1400" dirty="0"/>
                    </a:p>
                  </a:txBody>
                  <a:tcPr/>
                </a:tc>
                <a:tc>
                  <a:txBody>
                    <a:bodyPr/>
                    <a:lstStyle/>
                    <a:p>
                      <a:r>
                        <a:rPr lang="en-US" sz="1400" dirty="0" smtClean="0"/>
                        <a:t>King Island</a:t>
                      </a:r>
                      <a:endParaRPr lang="en-US" sz="1400" dirty="0"/>
                    </a:p>
                  </a:txBody>
                  <a:tcPr/>
                </a:tc>
                <a:tc>
                  <a:txBody>
                    <a:bodyPr/>
                    <a:lstStyle/>
                    <a:p>
                      <a:r>
                        <a:rPr lang="en-US" sz="1400" dirty="0" smtClean="0"/>
                        <a:t>Ohio</a:t>
                      </a:r>
                      <a:endParaRPr lang="en-US" sz="1400" dirty="0"/>
                    </a:p>
                  </a:txBody>
                  <a:tcPr/>
                </a:tc>
                <a:tc>
                  <a:txBody>
                    <a:bodyPr/>
                    <a:lstStyle/>
                    <a:p>
                      <a:r>
                        <a:rPr lang="en-US" sz="1400" dirty="0" smtClean="0"/>
                        <a:t>2001</a:t>
                      </a:r>
                      <a:endParaRPr lang="en-US" sz="1400" dirty="0"/>
                    </a:p>
                  </a:txBody>
                  <a:tcPr/>
                </a:tc>
              </a:tr>
              <a:tr h="442193">
                <a:tc>
                  <a:txBody>
                    <a:bodyPr/>
                    <a:lstStyle/>
                    <a:p>
                      <a:r>
                        <a:rPr lang="en-US" sz="1400" dirty="0" smtClean="0"/>
                        <a:t>5</a:t>
                      </a:r>
                      <a:endParaRPr lang="en-US" sz="1400" dirty="0"/>
                    </a:p>
                  </a:txBody>
                  <a:tcPr/>
                </a:tc>
                <a:tc>
                  <a:txBody>
                    <a:bodyPr/>
                    <a:lstStyle/>
                    <a:p>
                      <a:r>
                        <a:rPr lang="en-US" sz="1400" dirty="0" smtClean="0"/>
                        <a:t>85 mph </a:t>
                      </a:r>
                      <a:endParaRPr lang="en-US" sz="1400" dirty="0"/>
                    </a:p>
                  </a:txBody>
                  <a:tcPr/>
                </a:tc>
                <a:tc>
                  <a:txBody>
                    <a:bodyPr/>
                    <a:lstStyle/>
                    <a:p>
                      <a:r>
                        <a:rPr lang="en-US" sz="1400" dirty="0" smtClean="0"/>
                        <a:t>Goliath  </a:t>
                      </a:r>
                      <a:endParaRPr lang="en-US" sz="1400" dirty="0"/>
                    </a:p>
                  </a:txBody>
                  <a:tcPr/>
                </a:tc>
                <a:tc>
                  <a:txBody>
                    <a:bodyPr/>
                    <a:lstStyle/>
                    <a:p>
                      <a:r>
                        <a:rPr lang="en-US" sz="1400" dirty="0" smtClean="0"/>
                        <a:t>Six Flags </a:t>
                      </a:r>
                      <a:endParaRPr lang="en-US" sz="1400" dirty="0"/>
                    </a:p>
                  </a:txBody>
                  <a:tcPr/>
                </a:tc>
                <a:tc>
                  <a:txBody>
                    <a:bodyPr/>
                    <a:lstStyle/>
                    <a:p>
                      <a:r>
                        <a:rPr lang="en-US" sz="1400" dirty="0" smtClean="0"/>
                        <a:t>California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4</a:t>
                      </a:r>
                      <a:endParaRPr lang="en-US" sz="1400" dirty="0"/>
                    </a:p>
                  </a:txBody>
                  <a:tcPr/>
                </a:tc>
                <a:tc>
                  <a:txBody>
                    <a:bodyPr/>
                    <a:lstStyle/>
                    <a:p>
                      <a:r>
                        <a:rPr lang="en-US" sz="1400" dirty="0" smtClean="0"/>
                        <a:t>93 mph</a:t>
                      </a:r>
                      <a:endParaRPr lang="en-US" sz="1400" dirty="0"/>
                    </a:p>
                  </a:txBody>
                  <a:tcPr/>
                </a:tc>
                <a:tc>
                  <a:txBody>
                    <a:bodyPr/>
                    <a:lstStyle/>
                    <a:p>
                      <a:r>
                        <a:rPr lang="en-US" sz="1400" dirty="0" smtClean="0"/>
                        <a:t>Millennium Force </a:t>
                      </a:r>
                      <a:endParaRPr lang="en-US" sz="1400" dirty="0"/>
                    </a:p>
                  </a:txBody>
                  <a:tcPr/>
                </a:tc>
                <a:tc>
                  <a:txBody>
                    <a:bodyPr/>
                    <a:lstStyle/>
                    <a:p>
                      <a:r>
                        <a:rPr lang="en-US" sz="1400" dirty="0" smtClean="0"/>
                        <a:t>Cedar Point </a:t>
                      </a:r>
                      <a:endParaRPr lang="en-US" sz="1400" dirty="0"/>
                    </a:p>
                  </a:txBody>
                  <a:tcPr/>
                </a:tc>
                <a:tc>
                  <a:txBody>
                    <a:bodyPr/>
                    <a:lstStyle/>
                    <a:p>
                      <a:r>
                        <a:rPr lang="en-US" sz="1400" dirty="0" smtClean="0"/>
                        <a:t>Ohio </a:t>
                      </a:r>
                      <a:r>
                        <a:rPr lang="en-US" sz="1400" baseline="0" dirty="0" smtClean="0"/>
                        <a:t> </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3</a:t>
                      </a:r>
                      <a:endParaRPr lang="en-US" sz="1400" dirty="0"/>
                    </a:p>
                  </a:txBody>
                  <a:tcPr/>
                </a:tc>
                <a:tc>
                  <a:txBody>
                    <a:bodyPr/>
                    <a:lstStyle/>
                    <a:p>
                      <a:r>
                        <a:rPr lang="en-US" sz="1400" dirty="0" smtClean="0"/>
                        <a:t>100 mph </a:t>
                      </a:r>
                      <a:endParaRPr lang="en-US" sz="1400" dirty="0"/>
                    </a:p>
                  </a:txBody>
                  <a:tcPr/>
                </a:tc>
                <a:tc>
                  <a:txBody>
                    <a:bodyPr/>
                    <a:lstStyle/>
                    <a:p>
                      <a:r>
                        <a:rPr lang="en-US" sz="1400" dirty="0" smtClean="0"/>
                        <a:t>Superman</a:t>
                      </a:r>
                      <a:r>
                        <a:rPr lang="en-US" sz="1400" baseline="0" dirty="0" smtClean="0"/>
                        <a:t> </a:t>
                      </a:r>
                      <a:endParaRPr lang="en-US" sz="1400" dirty="0"/>
                    </a:p>
                  </a:txBody>
                  <a:tcPr/>
                </a:tc>
                <a:tc>
                  <a:txBody>
                    <a:bodyPr/>
                    <a:lstStyle/>
                    <a:p>
                      <a:r>
                        <a:rPr lang="en-US" sz="1400" baseline="0" dirty="0" smtClean="0"/>
                        <a:t>Six Flags  </a:t>
                      </a:r>
                      <a:endParaRPr lang="en-US" sz="1400" dirty="0"/>
                    </a:p>
                  </a:txBody>
                  <a:tcPr/>
                </a:tc>
                <a:tc>
                  <a:txBody>
                    <a:bodyPr/>
                    <a:lstStyle/>
                    <a:p>
                      <a:r>
                        <a:rPr lang="en-US" sz="1400" dirty="0" smtClean="0"/>
                        <a:t>California</a:t>
                      </a:r>
                      <a:endParaRPr lang="en-US" sz="1400" dirty="0"/>
                    </a:p>
                  </a:txBody>
                  <a:tcPr/>
                </a:tc>
                <a:tc>
                  <a:txBody>
                    <a:bodyPr/>
                    <a:lstStyle/>
                    <a:p>
                      <a:r>
                        <a:rPr lang="en-US" sz="1400" dirty="0" smtClean="0"/>
                        <a:t>2000</a:t>
                      </a:r>
                      <a:endParaRPr lang="en-US" sz="1400" dirty="0"/>
                    </a:p>
                  </a:txBody>
                  <a:tcPr/>
                </a:tc>
              </a:tr>
              <a:tr h="442193">
                <a:tc>
                  <a:txBody>
                    <a:bodyPr/>
                    <a:lstStyle/>
                    <a:p>
                      <a:r>
                        <a:rPr lang="en-US" sz="1400" dirty="0" smtClean="0"/>
                        <a:t>2</a:t>
                      </a:r>
                      <a:endParaRPr lang="en-US" sz="1400" dirty="0"/>
                    </a:p>
                  </a:txBody>
                  <a:tcPr/>
                </a:tc>
                <a:tc>
                  <a:txBody>
                    <a:bodyPr/>
                    <a:lstStyle/>
                    <a:p>
                      <a:r>
                        <a:rPr lang="en-US" sz="1400" dirty="0" smtClean="0"/>
                        <a:t>120 mph </a:t>
                      </a:r>
                      <a:endParaRPr lang="en-US" sz="1400" dirty="0"/>
                    </a:p>
                  </a:txBody>
                  <a:tcPr/>
                </a:tc>
                <a:tc>
                  <a:txBody>
                    <a:bodyPr/>
                    <a:lstStyle/>
                    <a:p>
                      <a:r>
                        <a:rPr lang="en-US" sz="1400" dirty="0" smtClean="0"/>
                        <a:t>Top Thrill Dragster</a:t>
                      </a:r>
                      <a:endParaRPr lang="en-US" sz="1400" dirty="0"/>
                    </a:p>
                  </a:txBody>
                  <a:tcPr/>
                </a:tc>
                <a:tc>
                  <a:txBody>
                    <a:bodyPr/>
                    <a:lstStyle/>
                    <a:p>
                      <a:r>
                        <a:rPr lang="en-US" sz="1400" dirty="0" smtClean="0"/>
                        <a:t>Cedar</a:t>
                      </a:r>
                      <a:r>
                        <a:rPr lang="en-US" sz="1400" baseline="0" dirty="0" smtClean="0"/>
                        <a:t> Point </a:t>
                      </a:r>
                      <a:endParaRPr lang="en-US" sz="1400" dirty="0"/>
                    </a:p>
                  </a:txBody>
                  <a:tcPr/>
                </a:tc>
                <a:tc>
                  <a:txBody>
                    <a:bodyPr/>
                    <a:lstStyle/>
                    <a:p>
                      <a:r>
                        <a:rPr lang="en-US" sz="1400" dirty="0" smtClean="0"/>
                        <a:t>Ohio</a:t>
                      </a:r>
                      <a:endParaRPr lang="en-US" sz="1400" dirty="0"/>
                    </a:p>
                  </a:txBody>
                  <a:tcPr/>
                </a:tc>
                <a:tc>
                  <a:txBody>
                    <a:bodyPr/>
                    <a:lstStyle/>
                    <a:p>
                      <a:r>
                        <a:rPr lang="en-US" sz="1400" dirty="0" smtClean="0"/>
                        <a:t>2002</a:t>
                      </a:r>
                      <a:endParaRPr lang="en-US" sz="1400" dirty="0"/>
                    </a:p>
                  </a:txBody>
                  <a:tcPr/>
                </a:tc>
              </a:tr>
              <a:tr h="442193">
                <a:tc>
                  <a:txBody>
                    <a:bodyPr/>
                    <a:lstStyle/>
                    <a:p>
                      <a:r>
                        <a:rPr lang="en-US" sz="1400" dirty="0" smtClean="0"/>
                        <a:t>1</a:t>
                      </a:r>
                      <a:endParaRPr lang="en-US" sz="1400" dirty="0"/>
                    </a:p>
                  </a:txBody>
                  <a:tcPr/>
                </a:tc>
                <a:tc>
                  <a:txBody>
                    <a:bodyPr/>
                    <a:lstStyle/>
                    <a:p>
                      <a:r>
                        <a:rPr lang="en-US" sz="1400" dirty="0" smtClean="0"/>
                        <a:t>128 mph </a:t>
                      </a:r>
                      <a:endParaRPr lang="en-US" sz="1400" dirty="0"/>
                    </a:p>
                  </a:txBody>
                  <a:tcPr/>
                </a:tc>
                <a:tc>
                  <a:txBody>
                    <a:bodyPr/>
                    <a:lstStyle/>
                    <a:p>
                      <a:r>
                        <a:rPr lang="en-US" sz="1400" dirty="0" err="1" smtClean="0"/>
                        <a:t>Kingda</a:t>
                      </a:r>
                      <a:r>
                        <a:rPr lang="en-US" sz="1400" dirty="0" smtClean="0"/>
                        <a:t> </a:t>
                      </a:r>
                      <a:r>
                        <a:rPr lang="en-US" sz="1400" dirty="0" err="1" smtClean="0"/>
                        <a:t>Ka</a:t>
                      </a:r>
                      <a:r>
                        <a:rPr lang="en-US" sz="1400" dirty="0" smtClean="0"/>
                        <a:t> </a:t>
                      </a:r>
                      <a:endParaRPr lang="en-US" sz="1400" dirty="0"/>
                    </a:p>
                  </a:txBody>
                  <a:tcPr/>
                </a:tc>
                <a:tc>
                  <a:txBody>
                    <a:bodyPr/>
                    <a:lstStyle/>
                    <a:p>
                      <a:r>
                        <a:rPr lang="en-US" sz="1400" dirty="0" smtClean="0"/>
                        <a:t>Six Flags </a:t>
                      </a:r>
                      <a:endParaRPr lang="en-US" sz="1400" dirty="0"/>
                    </a:p>
                  </a:txBody>
                  <a:tcPr/>
                </a:tc>
                <a:tc>
                  <a:txBody>
                    <a:bodyPr/>
                    <a:lstStyle/>
                    <a:p>
                      <a:r>
                        <a:rPr lang="en-US" sz="1400" smtClean="0"/>
                        <a:t>New Jersey </a:t>
                      </a:r>
                      <a:endParaRPr lang="en-US" sz="1400"/>
                    </a:p>
                  </a:txBody>
                  <a:tcPr/>
                </a:tc>
                <a:tc>
                  <a:txBody>
                    <a:bodyPr/>
                    <a:lstStyle/>
                    <a:p>
                      <a:r>
                        <a:rPr lang="en-US" sz="1400" dirty="0" smtClean="0"/>
                        <a:t>2006</a:t>
                      </a:r>
                      <a:endParaRPr lang="en-US" sz="1400" dirty="0"/>
                    </a:p>
                  </a:txBody>
                  <a:tcPr/>
                </a:tc>
              </a:tr>
            </a:tbl>
          </a:graphicData>
        </a:graphic>
      </p:graphicFrame>
    </p:spTree>
    <p:extLst>
      <p:ext uri="{BB962C8B-B14F-4D97-AF65-F5344CB8AC3E}">
        <p14:creationId xmlns:p14="http://schemas.microsoft.com/office/powerpoint/2010/main" val="260041761"/>
      </p:ext>
    </p:extLst>
  </p:cSld>
  <p:clrMapOvr>
    <a:masterClrMapping/>
  </p:clrMapOvr>
  <mc:AlternateContent xmlns:mc="http://schemas.openxmlformats.org/markup-compatibility/2006">
    <mc:Choice xmlns:p14="http://schemas.microsoft.com/office/powerpoint/2010/main" Requires="p14">
      <p:transition spd="slow" p14:dur="1200" advClick="0" advTm="10000">
        <p:dissolve/>
      </p:transition>
    </mc:Choice>
    <mc:Fallback>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228600"/>
            <a:ext cx="8839200" cy="923330"/>
          </a:xfrm>
          <a:prstGeom prst="rect">
            <a:avLst/>
          </a:prstGeom>
          <a:noFill/>
        </p:spPr>
        <p:txBody>
          <a:bodyPr wrap="square" rtlCol="0">
            <a:spAutoFit/>
          </a:bodyPr>
          <a:lstStyle/>
          <a:p>
            <a:pPr algn="ctr"/>
            <a:r>
              <a:rPr lang="en-US" sz="5400" dirty="0" smtClean="0"/>
              <a:t>Roller Coasters in Action</a:t>
            </a:r>
            <a:endParaRPr lang="en-US" sz="5400" dirty="0"/>
          </a:p>
        </p:txBody>
      </p:sp>
      <p:pic>
        <p:nvPicPr>
          <p:cNvPr id="4" name="yltlSuWqvzc?version=3&amp;hl=en_US"/>
          <p:cNvPicPr>
            <a:picLocks noRot="1" noChangeAspect="1"/>
          </p:cNvPicPr>
          <p:nvPr>
            <a:videoFile r:link="rId1"/>
          </p:nvPr>
        </p:nvPicPr>
        <p:blipFill>
          <a:blip r:embed="rId4"/>
          <a:stretch>
            <a:fillRect/>
          </a:stretch>
        </p:blipFill>
        <p:spPr>
          <a:xfrm>
            <a:off x="685800" y="2046514"/>
            <a:ext cx="3048000" cy="2286000"/>
          </a:xfrm>
          <a:prstGeom prst="rect">
            <a:avLst/>
          </a:prstGeom>
        </p:spPr>
      </p:pic>
      <p:pic>
        <p:nvPicPr>
          <p:cNvPr id="5" name="0WpNSImh6Z8?version=3&amp;hl=en_US"/>
          <p:cNvPicPr>
            <a:picLocks noRot="1" noChangeAspect="1"/>
          </p:cNvPicPr>
          <p:nvPr>
            <a:videoFile r:link="rId2"/>
          </p:nvPr>
        </p:nvPicPr>
        <p:blipFill>
          <a:blip r:embed="rId4"/>
          <a:stretch>
            <a:fillRect/>
          </a:stretch>
        </p:blipFill>
        <p:spPr>
          <a:xfrm>
            <a:off x="4724400" y="2057400"/>
            <a:ext cx="3048000" cy="2286000"/>
          </a:xfrm>
          <a:prstGeom prst="rect">
            <a:avLst/>
          </a:prstGeom>
        </p:spPr>
      </p:pic>
    </p:spTree>
    <p:extLst>
      <p:ext uri="{BB962C8B-B14F-4D97-AF65-F5344CB8AC3E}">
        <p14:creationId xmlns:p14="http://schemas.microsoft.com/office/powerpoint/2010/main" val="1973473545"/>
      </p:ext>
    </p:extLst>
  </p:cSld>
  <p:clrMapOvr>
    <a:masterClrMapping/>
  </p:clrMapOvr>
  <mc:AlternateContent xmlns:mc="http://schemas.openxmlformats.org/markup-compatibility/2006">
    <mc:Choice xmlns:p14="http://schemas.microsoft.com/office/powerpoint/2010/main" Requires="p14">
      <p:transition spd="slow" p14:dur="2000" advClick="0" advTm="15000"/>
    </mc:Choice>
    <mc:Fallback>
      <p:transition spd="slow" advClick="0" advTm="1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1" presetClass="mediacall" presetSubtype="0" fill="hold" nodeType="withEffect">
                                  <p:stCondLst>
                                    <p:cond delay="0"/>
                                  </p:stCondLst>
                                  <p:childTnLst>
                                    <p:cmd type="call" cmd="playFrom(0.0)">
                                      <p:cBhvr>
                                        <p:cTn id="11" dur="1" fill="hold"/>
                                        <p:tgtEl>
                                          <p:spTgt spid="4"/>
                                        </p:tgtEl>
                                      </p:cBhvr>
                                    </p:cmd>
                                  </p:childTnLst>
                                </p:cTn>
                              </p:par>
                              <p:par>
                                <p:cTn id="12" presetID="1" presetClass="mediacall" presetSubtype="0" fill="hold" nodeType="withEffect">
                                  <p:stCondLst>
                                    <p:cond delay="0"/>
                                  </p:stCondLst>
                                  <p:childTnLst>
                                    <p:cmd type="call" cmd="playFrom(0.0)">
                                      <p:cBhvr>
                                        <p:cTn id="13"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4" fill="hold" display="0">
                  <p:stCondLst>
                    <p:cond delay="indefinite"/>
                  </p:stCondLst>
                </p:cTn>
                <p:tgtEl>
                  <p:spTgt spid="4"/>
                </p:tgtEl>
              </p:cMediaNode>
            </p:video>
            <p:seq concurrent="1" nextAc="seek">
              <p:cTn id="15" restart="whenNotActive" fill="hold" evtFilter="cancelBubble" nodeType="interactiveSeq">
                <p:stCondLst>
                  <p:cond evt="onClick" delay="0">
                    <p:tgtEl>
                      <p:spTgt spid="4"/>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withEffect">
                                  <p:stCondLst>
                                    <p:cond delay="0"/>
                                  </p:stCondLst>
                                  <p:childTnLst>
                                    <p:cmd type="call" cmd="togglePause">
                                      <p:cBhvr>
                                        <p:cTn id="19" dur="1" fill="hold"/>
                                        <p:tgtEl>
                                          <p:spTgt spid="4"/>
                                        </p:tgtEl>
                                      </p:cBhvr>
                                    </p:cmd>
                                  </p:childTnLst>
                                </p:cTn>
                              </p:par>
                            </p:childTnLst>
                          </p:cTn>
                        </p:par>
                      </p:childTnLst>
                    </p:cTn>
                  </p:par>
                </p:childTnLst>
              </p:cTn>
              <p:nextCondLst>
                <p:cond evt="onClick" delay="0">
                  <p:tgtEl>
                    <p:spTgt spid="4"/>
                  </p:tgtEl>
                </p:cond>
              </p:nextCondLst>
            </p:seq>
            <p:video>
              <p:cMediaNode vol="80000" numSld="999">
                <p:cTn id="20" fill="hold" display="0">
                  <p:stCondLst>
                    <p:cond delay="indefinite"/>
                  </p:stCondLst>
                </p:cTn>
                <p:tgtEl>
                  <p:spTgt spid="5"/>
                </p:tgtEl>
              </p:cMediaNode>
            </p:video>
            <p:seq concurrent="1" nextAc="seek">
              <p:cTn id="21" restart="whenNotActive" fill="hold" evtFilter="cancelBubble" nodeType="interactiveSeq">
                <p:stCondLst>
                  <p:cond evt="onClick" delay="0">
                    <p:tgtEl>
                      <p:spTgt spid="5"/>
                    </p:tgtEl>
                  </p:cond>
                </p:stCondLst>
                <p:endSync evt="end" delay="0">
                  <p:rtn val="all"/>
                </p:endSync>
                <p:childTnLst>
                  <p:par>
                    <p:cTn id="22" fill="hold">
                      <p:stCondLst>
                        <p:cond delay="0"/>
                      </p:stCondLst>
                      <p:childTnLst>
                        <p:par>
                          <p:cTn id="23" fill="hold">
                            <p:stCondLst>
                              <p:cond delay="0"/>
                            </p:stCondLst>
                            <p:childTnLst>
                              <p:par>
                                <p:cTn id="24" presetID="2" presetClass="mediacall" presetSubtype="0" fill="hold" nodeType="withEffect">
                                  <p:stCondLst>
                                    <p:cond delay="0"/>
                                  </p:stCondLst>
                                  <p:childTnLst>
                                    <p:cmd type="call" cmd="togglePause">
                                      <p:cBhvr>
                                        <p:cTn id="25" dur="1" fill="hold"/>
                                        <p:tgtEl>
                                          <p:spTgt spid="5"/>
                                        </p:tgtEl>
                                      </p:cBhvr>
                                    </p:cmd>
                                  </p:childTnLst>
                                </p:cTn>
                              </p:par>
                            </p:childTnLst>
                          </p:cTn>
                        </p:par>
                      </p:childTnLst>
                    </p:cTn>
                  </p:par>
                </p:childTnLst>
              </p:cTn>
              <p:nextCondLst>
                <p:cond evt="onClick" delay="0">
                  <p:tgtEl>
                    <p:spTgt spid="5"/>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534400" cy="3108543"/>
          </a:xfrm>
          <a:prstGeom prst="rect">
            <a:avLst/>
          </a:prstGeom>
          <a:noFill/>
        </p:spPr>
        <p:txBody>
          <a:bodyPr wrap="square" rtlCol="0">
            <a:spAutoFit/>
          </a:bodyPr>
          <a:lstStyle/>
          <a:p>
            <a:r>
              <a:rPr lang="en-US" sz="2800" dirty="0" smtClean="0"/>
              <a:t>I have ridden on a countless amount of roller coasters. Some being the rock n’ roller coaster, wildcat, boulder dash, and many more. My first roller coaster experience was very exciting and I have enjoyed riding roller coasters all of the time since then. Roller coasters make me feel happy, nervous, excited, thrilling, etc. </a:t>
            </a:r>
            <a:endParaRPr lang="en-US" sz="2800" dirty="0"/>
          </a:p>
        </p:txBody>
      </p:sp>
      <p:pic>
        <p:nvPicPr>
          <p:cNvPr id="1026" name="Picture 2" descr="Mean Streak at Cedar Point, Sandusky, Ohio. Photo by nealpatrick6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0175" y="3489543"/>
            <a:ext cx="3651250" cy="2738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421151"/>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circle(in)">
                                      <p:cBhvr>
                                        <p:cTn id="10"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86</TotalTime>
  <Words>581</Words>
  <Application>Microsoft Office PowerPoint</Application>
  <PresentationFormat>On-screen Show (4:3)</PresentationFormat>
  <Paragraphs>158</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11</cp:revision>
  <dcterms:created xsi:type="dcterms:W3CDTF">2012-01-18T17:08:18Z</dcterms:created>
  <dcterms:modified xsi:type="dcterms:W3CDTF">2012-01-23T18:03:30Z</dcterms:modified>
</cp:coreProperties>
</file>