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19" autoAdjust="0"/>
    <p:restoredTop sz="94660"/>
  </p:normalViewPr>
  <p:slideViewPr>
    <p:cSldViewPr>
      <p:cViewPr varScale="1">
        <p:scale>
          <a:sx n="84" d="100"/>
          <a:sy n="84" d="100"/>
        </p:scale>
        <p:origin x="-84" y="-43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6BBFE87-7BC7-4E04-AA94-24DD120C6FF6}" type="datetimeFigureOut">
              <a:rPr lang="en-US" smtClean="0"/>
              <a:t>1/24/2012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FF4AD-FB38-4B65-B383-C8B7EA5E3872}" type="slidenum">
              <a:rPr lang="en-US" smtClean="0"/>
              <a:t>‹#›</a:t>
            </a:fld>
            <a:endParaRPr lang="en-US"/>
          </a:p>
        </p:txBody>
      </p:sp>
    </p:spTree>
    <p:extLst>
      <p:ext uri="{BB962C8B-B14F-4D97-AF65-F5344CB8AC3E}">
        <p14:creationId xmlns:p14="http://schemas.microsoft.com/office/powerpoint/2010/main" val="1241027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BBFE87-7BC7-4E04-AA94-24DD120C6FF6}" type="datetimeFigureOut">
              <a:rPr lang="en-US" smtClean="0"/>
              <a:t>1/24/2012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FF4AD-FB38-4B65-B383-C8B7EA5E3872}" type="slidenum">
              <a:rPr lang="en-US" smtClean="0"/>
              <a:t>‹#›</a:t>
            </a:fld>
            <a:endParaRPr lang="en-US"/>
          </a:p>
        </p:txBody>
      </p:sp>
    </p:spTree>
    <p:extLst>
      <p:ext uri="{BB962C8B-B14F-4D97-AF65-F5344CB8AC3E}">
        <p14:creationId xmlns:p14="http://schemas.microsoft.com/office/powerpoint/2010/main" val="13261419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BBFE87-7BC7-4E04-AA94-24DD120C6FF6}" type="datetimeFigureOut">
              <a:rPr lang="en-US" smtClean="0"/>
              <a:t>1/24/2012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FF4AD-FB38-4B65-B383-C8B7EA5E3872}" type="slidenum">
              <a:rPr lang="en-US" smtClean="0"/>
              <a:t>‹#›</a:t>
            </a:fld>
            <a:endParaRPr lang="en-US"/>
          </a:p>
        </p:txBody>
      </p:sp>
    </p:spTree>
    <p:extLst>
      <p:ext uri="{BB962C8B-B14F-4D97-AF65-F5344CB8AC3E}">
        <p14:creationId xmlns:p14="http://schemas.microsoft.com/office/powerpoint/2010/main" val="373949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BBFE87-7BC7-4E04-AA94-24DD120C6FF6}" type="datetimeFigureOut">
              <a:rPr lang="en-US" smtClean="0"/>
              <a:t>1/24/2012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FF4AD-FB38-4B65-B383-C8B7EA5E3872}" type="slidenum">
              <a:rPr lang="en-US" smtClean="0"/>
              <a:t>‹#›</a:t>
            </a:fld>
            <a:endParaRPr lang="en-US"/>
          </a:p>
        </p:txBody>
      </p:sp>
    </p:spTree>
    <p:extLst>
      <p:ext uri="{BB962C8B-B14F-4D97-AF65-F5344CB8AC3E}">
        <p14:creationId xmlns:p14="http://schemas.microsoft.com/office/powerpoint/2010/main" val="10639492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6BBFE87-7BC7-4E04-AA94-24DD120C6FF6}" type="datetimeFigureOut">
              <a:rPr lang="en-US" smtClean="0"/>
              <a:t>1/24/2012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FF4AD-FB38-4B65-B383-C8B7EA5E3872}" type="slidenum">
              <a:rPr lang="en-US" smtClean="0"/>
              <a:t>‹#›</a:t>
            </a:fld>
            <a:endParaRPr lang="en-US"/>
          </a:p>
        </p:txBody>
      </p:sp>
    </p:spTree>
    <p:extLst>
      <p:ext uri="{BB962C8B-B14F-4D97-AF65-F5344CB8AC3E}">
        <p14:creationId xmlns:p14="http://schemas.microsoft.com/office/powerpoint/2010/main" val="3774158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6BBFE87-7BC7-4E04-AA94-24DD120C6FF6}" type="datetimeFigureOut">
              <a:rPr lang="en-US" smtClean="0"/>
              <a:t>1/24/2012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5FF4AD-FB38-4B65-B383-C8B7EA5E3872}" type="slidenum">
              <a:rPr lang="en-US" smtClean="0"/>
              <a:t>‹#›</a:t>
            </a:fld>
            <a:endParaRPr lang="en-US"/>
          </a:p>
        </p:txBody>
      </p:sp>
    </p:spTree>
    <p:extLst>
      <p:ext uri="{BB962C8B-B14F-4D97-AF65-F5344CB8AC3E}">
        <p14:creationId xmlns:p14="http://schemas.microsoft.com/office/powerpoint/2010/main" val="38723135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6BBFE87-7BC7-4E04-AA94-24DD120C6FF6}" type="datetimeFigureOut">
              <a:rPr lang="en-US" smtClean="0"/>
              <a:t>1/24/2012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5FF4AD-FB38-4B65-B383-C8B7EA5E3872}" type="slidenum">
              <a:rPr lang="en-US" smtClean="0"/>
              <a:t>‹#›</a:t>
            </a:fld>
            <a:endParaRPr lang="en-US"/>
          </a:p>
        </p:txBody>
      </p:sp>
    </p:spTree>
    <p:extLst>
      <p:ext uri="{BB962C8B-B14F-4D97-AF65-F5344CB8AC3E}">
        <p14:creationId xmlns:p14="http://schemas.microsoft.com/office/powerpoint/2010/main" val="881116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6BBFE87-7BC7-4E04-AA94-24DD120C6FF6}" type="datetimeFigureOut">
              <a:rPr lang="en-US" smtClean="0"/>
              <a:t>1/24/2012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5FF4AD-FB38-4B65-B383-C8B7EA5E3872}" type="slidenum">
              <a:rPr lang="en-US" smtClean="0"/>
              <a:t>‹#›</a:t>
            </a:fld>
            <a:endParaRPr lang="en-US"/>
          </a:p>
        </p:txBody>
      </p:sp>
    </p:spTree>
    <p:extLst>
      <p:ext uri="{BB962C8B-B14F-4D97-AF65-F5344CB8AC3E}">
        <p14:creationId xmlns:p14="http://schemas.microsoft.com/office/powerpoint/2010/main" val="2531836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BBFE87-7BC7-4E04-AA94-24DD120C6FF6}" type="datetimeFigureOut">
              <a:rPr lang="en-US" smtClean="0"/>
              <a:t>1/24/2012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5FF4AD-FB38-4B65-B383-C8B7EA5E3872}" type="slidenum">
              <a:rPr lang="en-US" smtClean="0"/>
              <a:t>‹#›</a:t>
            </a:fld>
            <a:endParaRPr lang="en-US"/>
          </a:p>
        </p:txBody>
      </p:sp>
    </p:spTree>
    <p:extLst>
      <p:ext uri="{BB962C8B-B14F-4D97-AF65-F5344CB8AC3E}">
        <p14:creationId xmlns:p14="http://schemas.microsoft.com/office/powerpoint/2010/main" val="3625285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BBFE87-7BC7-4E04-AA94-24DD120C6FF6}" type="datetimeFigureOut">
              <a:rPr lang="en-US" smtClean="0"/>
              <a:t>1/24/2012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5FF4AD-FB38-4B65-B383-C8B7EA5E3872}" type="slidenum">
              <a:rPr lang="en-US" smtClean="0"/>
              <a:t>‹#›</a:t>
            </a:fld>
            <a:endParaRPr lang="en-US"/>
          </a:p>
        </p:txBody>
      </p:sp>
    </p:spTree>
    <p:extLst>
      <p:ext uri="{BB962C8B-B14F-4D97-AF65-F5344CB8AC3E}">
        <p14:creationId xmlns:p14="http://schemas.microsoft.com/office/powerpoint/2010/main" val="1941409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BBFE87-7BC7-4E04-AA94-24DD120C6FF6}" type="datetimeFigureOut">
              <a:rPr lang="en-US" smtClean="0"/>
              <a:t>1/24/2012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5FF4AD-FB38-4B65-B383-C8B7EA5E3872}" type="slidenum">
              <a:rPr lang="en-US" smtClean="0"/>
              <a:t>‹#›</a:t>
            </a:fld>
            <a:endParaRPr lang="en-US"/>
          </a:p>
        </p:txBody>
      </p:sp>
    </p:spTree>
    <p:extLst>
      <p:ext uri="{BB962C8B-B14F-4D97-AF65-F5344CB8AC3E}">
        <p14:creationId xmlns:p14="http://schemas.microsoft.com/office/powerpoint/2010/main" val="34885532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BBFE87-7BC7-4E04-AA94-24DD120C6FF6}" type="datetimeFigureOut">
              <a:rPr lang="en-US" smtClean="0"/>
              <a:t>1/24/2012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5FF4AD-FB38-4B65-B383-C8B7EA5E3872}" type="slidenum">
              <a:rPr lang="en-US" smtClean="0"/>
              <a:t>‹#›</a:t>
            </a:fld>
            <a:endParaRPr lang="en-US"/>
          </a:p>
        </p:txBody>
      </p:sp>
    </p:spTree>
    <p:extLst>
      <p:ext uri="{BB962C8B-B14F-4D97-AF65-F5344CB8AC3E}">
        <p14:creationId xmlns:p14="http://schemas.microsoft.com/office/powerpoint/2010/main" val="70492661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7.xml"/><Relationship Id="rId1" Type="http://schemas.openxmlformats.org/officeDocument/2006/relationships/video" Target="http://www.youtube.com/v/zFrtvQVJa9w?version=3&amp;hl=en_U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4.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wav"/><Relationship Id="rId1" Type="http://schemas.microsoft.com/office/2007/relationships/media" Target="../media/media2.wav"/><Relationship Id="rId5" Type="http://schemas.openxmlformats.org/officeDocument/2006/relationships/image" Target="../media/image4.pn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381000"/>
            <a:ext cx="8610600" cy="1077218"/>
          </a:xfrm>
          <a:prstGeom prst="rect">
            <a:avLst/>
          </a:prstGeom>
          <a:noFill/>
        </p:spPr>
        <p:txBody>
          <a:bodyPr wrap="square" rtlCol="0">
            <a:spAutoFit/>
          </a:bodyPr>
          <a:lstStyle/>
          <a:p>
            <a:pPr algn="ctr"/>
            <a:r>
              <a:rPr lang="en-US" sz="3200" dirty="0" smtClean="0"/>
              <a:t>A comparison of two cars I would like to own: a Porsche and Jeep. </a:t>
            </a:r>
            <a:endParaRPr lang="en-US" sz="3200" dirty="0"/>
          </a:p>
        </p:txBody>
      </p:sp>
      <p:sp>
        <p:nvSpPr>
          <p:cNvPr id="5" name="TextBox 4"/>
          <p:cNvSpPr txBox="1"/>
          <p:nvPr/>
        </p:nvSpPr>
        <p:spPr>
          <a:xfrm>
            <a:off x="5791200" y="5715000"/>
            <a:ext cx="3200400" cy="923330"/>
          </a:xfrm>
          <a:prstGeom prst="rect">
            <a:avLst/>
          </a:prstGeom>
          <a:noFill/>
        </p:spPr>
        <p:txBody>
          <a:bodyPr wrap="square" rtlCol="0">
            <a:spAutoFit/>
          </a:bodyPr>
          <a:lstStyle/>
          <a:p>
            <a:r>
              <a:rPr lang="en-US" dirty="0" smtClean="0"/>
              <a:t>Presented by: Claire O’Connor</a:t>
            </a:r>
          </a:p>
          <a:p>
            <a:r>
              <a:rPr lang="en-US" dirty="0" smtClean="0"/>
              <a:t>Project 15: Buying your first car</a:t>
            </a:r>
          </a:p>
          <a:p>
            <a:r>
              <a:rPr lang="en-US" dirty="0" smtClean="0"/>
              <a:t>January 11, 2012</a:t>
            </a:r>
            <a:endParaRPr lang="en-US" dirty="0"/>
          </a:p>
        </p:txBody>
      </p:sp>
    </p:spTree>
    <p:extLst>
      <p:ext uri="{BB962C8B-B14F-4D97-AF65-F5344CB8AC3E}">
        <p14:creationId xmlns:p14="http://schemas.microsoft.com/office/powerpoint/2010/main" val="1169730281"/>
      </p:ext>
    </p:extLst>
  </p:cSld>
  <p:clrMapOvr>
    <a:masterClrMapping/>
  </p:clrMapOvr>
  <p:transition spd="slow" advClick="0" advTm="5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381000"/>
            <a:ext cx="8382000" cy="1200329"/>
          </a:xfrm>
          <a:prstGeom prst="rect">
            <a:avLst/>
          </a:prstGeom>
          <a:noFill/>
        </p:spPr>
        <p:txBody>
          <a:bodyPr wrap="square" rtlCol="0">
            <a:spAutoFit/>
          </a:bodyPr>
          <a:lstStyle/>
          <a:p>
            <a:pPr algn="ctr"/>
            <a:r>
              <a:rPr lang="en-US" sz="3600" dirty="0" smtClean="0"/>
              <a:t>Technology and Entertainment Features of the Jeep</a:t>
            </a:r>
            <a:r>
              <a:rPr lang="en-US" dirty="0" smtClean="0"/>
              <a:t>.</a:t>
            </a:r>
            <a:endParaRPr lang="en-US" dirty="0"/>
          </a:p>
        </p:txBody>
      </p:sp>
      <p:sp>
        <p:nvSpPr>
          <p:cNvPr id="3" name="TextBox 2"/>
          <p:cNvSpPr txBox="1"/>
          <p:nvPr/>
        </p:nvSpPr>
        <p:spPr>
          <a:xfrm>
            <a:off x="533400" y="1828800"/>
            <a:ext cx="7924800" cy="830997"/>
          </a:xfrm>
          <a:prstGeom prst="rect">
            <a:avLst/>
          </a:prstGeom>
          <a:noFill/>
        </p:spPr>
        <p:txBody>
          <a:bodyPr wrap="square" rtlCol="0">
            <a:spAutoFit/>
          </a:bodyPr>
          <a:lstStyle/>
          <a:p>
            <a:r>
              <a:rPr lang="en-US" sz="2400" dirty="0" smtClean="0"/>
              <a:t>The Jeep is a car equipped with lots of great technology and entertainment. Listed below are some of its features</a:t>
            </a:r>
            <a:r>
              <a:rPr lang="en-US" dirty="0" smtClean="0"/>
              <a:t>:</a:t>
            </a:r>
            <a:endParaRPr lang="en-US" dirty="0"/>
          </a:p>
        </p:txBody>
      </p:sp>
      <p:sp>
        <p:nvSpPr>
          <p:cNvPr id="4" name="TextBox 3"/>
          <p:cNvSpPr txBox="1"/>
          <p:nvPr/>
        </p:nvSpPr>
        <p:spPr>
          <a:xfrm>
            <a:off x="500743" y="2743200"/>
            <a:ext cx="7315200" cy="1631216"/>
          </a:xfrm>
          <a:prstGeom prst="rect">
            <a:avLst/>
          </a:prstGeom>
          <a:noFill/>
        </p:spPr>
        <p:txBody>
          <a:bodyPr wrap="square" rtlCol="0">
            <a:spAutoFit/>
          </a:bodyPr>
          <a:lstStyle/>
          <a:p>
            <a:pPr marL="285750" lvl="1" indent="-285750">
              <a:buFont typeface="Arial" pitchFamily="34" charset="0"/>
              <a:buChar char="•"/>
            </a:pPr>
            <a:r>
              <a:rPr lang="en-US" sz="2000" dirty="0"/>
              <a:t>Front Auxiliary Audio Input Jack</a:t>
            </a:r>
          </a:p>
          <a:p>
            <a:pPr marL="285750" indent="-285750">
              <a:buFont typeface="Arial" pitchFamily="34" charset="0"/>
              <a:buChar char="•"/>
            </a:pPr>
            <a:r>
              <a:rPr lang="en-US" sz="2000" dirty="0" smtClean="0"/>
              <a:t>GPS</a:t>
            </a:r>
          </a:p>
          <a:p>
            <a:pPr marL="285750" indent="-285750">
              <a:buFont typeface="Arial" pitchFamily="34" charset="0"/>
              <a:buChar char="•"/>
            </a:pPr>
            <a:r>
              <a:rPr lang="en-US" sz="2000" dirty="0" smtClean="0"/>
              <a:t>AM/FM Radio</a:t>
            </a:r>
          </a:p>
          <a:p>
            <a:pPr marL="285750" indent="-285750">
              <a:buFont typeface="Arial" pitchFamily="34" charset="0"/>
              <a:buChar char="•"/>
            </a:pPr>
            <a:r>
              <a:rPr lang="en-US" sz="2000" dirty="0" smtClean="0"/>
              <a:t>Adjustable Seats</a:t>
            </a:r>
          </a:p>
          <a:p>
            <a:pPr marL="285750" indent="-285750">
              <a:buFont typeface="Arial" pitchFamily="34" charset="0"/>
              <a:buChar char="•"/>
            </a:pPr>
            <a:r>
              <a:rPr lang="en-US" sz="2000" dirty="0" smtClean="0"/>
              <a:t>Manual heat and air conditioning</a:t>
            </a:r>
            <a:endParaRPr lang="en-US" sz="2000" dirty="0"/>
          </a:p>
        </p:txBody>
      </p:sp>
      <p:sp>
        <p:nvSpPr>
          <p:cNvPr id="5" name="TextBox 4"/>
          <p:cNvSpPr txBox="1"/>
          <p:nvPr/>
        </p:nvSpPr>
        <p:spPr>
          <a:xfrm>
            <a:off x="500743" y="4572000"/>
            <a:ext cx="7728857" cy="1015663"/>
          </a:xfrm>
          <a:prstGeom prst="rect">
            <a:avLst/>
          </a:prstGeom>
          <a:noFill/>
        </p:spPr>
        <p:txBody>
          <a:bodyPr wrap="square" rtlCol="0">
            <a:spAutoFit/>
          </a:bodyPr>
          <a:lstStyle/>
          <a:p>
            <a:r>
              <a:rPr lang="en-US" sz="2000" dirty="0" smtClean="0"/>
              <a:t>This features apply to me because I like to listen to music in the car. Having adjustable seats is very important so you can be comfortable. Plus heating and air conditioning so it is not to hot or too cold. </a:t>
            </a:r>
            <a:endParaRPr lang="en-US" sz="2000" dirty="0"/>
          </a:p>
        </p:txBody>
      </p:sp>
    </p:spTree>
    <p:extLst>
      <p:ext uri="{BB962C8B-B14F-4D97-AF65-F5344CB8AC3E}">
        <p14:creationId xmlns:p14="http://schemas.microsoft.com/office/powerpoint/2010/main" val="1286695392"/>
      </p:ext>
    </p:extLst>
  </p:cSld>
  <p:clrMapOvr>
    <a:masterClrMapping/>
  </p:clrMapOvr>
  <p:transition spd="slow" advClick="0" advTm="10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81000"/>
            <a:ext cx="8610600" cy="646331"/>
          </a:xfrm>
          <a:prstGeom prst="rect">
            <a:avLst/>
          </a:prstGeom>
          <a:noFill/>
        </p:spPr>
        <p:txBody>
          <a:bodyPr wrap="square" rtlCol="0">
            <a:spAutoFit/>
          </a:bodyPr>
          <a:lstStyle/>
          <a:p>
            <a:pPr algn="ctr"/>
            <a:r>
              <a:rPr lang="en-US" sz="3600" dirty="0" smtClean="0"/>
              <a:t>Specifications of the Jeep</a:t>
            </a:r>
            <a:r>
              <a:rPr lang="en-US" dirty="0" smtClean="0"/>
              <a:t>.</a:t>
            </a:r>
            <a:endParaRPr lang="en-US" dirty="0"/>
          </a:p>
        </p:txBody>
      </p:sp>
      <p:sp>
        <p:nvSpPr>
          <p:cNvPr id="3" name="TextBox 2"/>
          <p:cNvSpPr txBox="1"/>
          <p:nvPr/>
        </p:nvSpPr>
        <p:spPr>
          <a:xfrm>
            <a:off x="228600" y="1219200"/>
            <a:ext cx="8610600" cy="1569660"/>
          </a:xfrm>
          <a:prstGeom prst="rect">
            <a:avLst/>
          </a:prstGeom>
          <a:noFill/>
        </p:spPr>
        <p:txBody>
          <a:bodyPr wrap="square" rtlCol="0">
            <a:spAutoFit/>
          </a:bodyPr>
          <a:lstStyle/>
          <a:p>
            <a:r>
              <a:rPr lang="en-US" sz="2400" dirty="0" smtClean="0"/>
              <a:t>You can have either manual or transmission depending on the model. The engine also varies depending on the vehicle. The average horsepower is 190 hp. The maximum capacity is about 68.7 cubic feet. </a:t>
            </a:r>
            <a:endParaRPr lang="en-US" sz="2400" dirty="0"/>
          </a:p>
        </p:txBody>
      </p:sp>
      <p:pic>
        <p:nvPicPr>
          <p:cNvPr id="4098" name="Picture 2" descr="http://www.autospectator.com/cars/files/images/2011-Jeep-Liberty-0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2650" y="2971800"/>
            <a:ext cx="4762500" cy="3133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758025"/>
      </p:ext>
    </p:extLst>
  </p:cSld>
  <p:clrMapOvr>
    <a:masterClrMapping/>
  </p:clrMapOvr>
  <mc:AlternateContent xmlns:mc="http://schemas.openxmlformats.org/markup-compatibility/2006" xmlns:p14="http://schemas.microsoft.com/office/powerpoint/2010/main">
    <mc:Choice Requires="p14">
      <p:transition spd="slow" p14:dur="3900" advClick="0" advTm="7000">
        <p14:glitter pattern="hexagon"/>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381000"/>
            <a:ext cx="8763000" cy="646331"/>
          </a:xfrm>
          <a:prstGeom prst="rect">
            <a:avLst/>
          </a:prstGeom>
          <a:noFill/>
        </p:spPr>
        <p:txBody>
          <a:bodyPr wrap="square" rtlCol="0">
            <a:spAutoFit/>
          </a:bodyPr>
          <a:lstStyle/>
          <a:p>
            <a:pPr algn="ctr"/>
            <a:r>
              <a:rPr lang="en-US" sz="3600" dirty="0" smtClean="0"/>
              <a:t>City vs. Highway Miles per Gallon of the Jeep. </a:t>
            </a:r>
            <a:endParaRPr lang="en-US" sz="3600" dirty="0"/>
          </a:p>
        </p:txBody>
      </p:sp>
      <p:sp>
        <p:nvSpPr>
          <p:cNvPr id="3" name="TextBox 2"/>
          <p:cNvSpPr txBox="1"/>
          <p:nvPr/>
        </p:nvSpPr>
        <p:spPr>
          <a:xfrm>
            <a:off x="304800" y="1542365"/>
            <a:ext cx="8610600" cy="830997"/>
          </a:xfrm>
          <a:prstGeom prst="rect">
            <a:avLst/>
          </a:prstGeom>
          <a:noFill/>
        </p:spPr>
        <p:txBody>
          <a:bodyPr wrap="square" rtlCol="0">
            <a:spAutoFit/>
          </a:bodyPr>
          <a:lstStyle/>
          <a:p>
            <a:r>
              <a:rPr lang="en-US" sz="2400" dirty="0" smtClean="0"/>
              <a:t>City MPG is 18</a:t>
            </a:r>
          </a:p>
          <a:p>
            <a:r>
              <a:rPr lang="en-US" sz="2400" dirty="0" smtClean="0"/>
              <a:t>Highway MPG is 23</a:t>
            </a:r>
            <a:endParaRPr lang="en-US" sz="2400" dirty="0"/>
          </a:p>
        </p:txBody>
      </p:sp>
      <p:sp>
        <p:nvSpPr>
          <p:cNvPr id="4" name="TextBox 3"/>
          <p:cNvSpPr txBox="1"/>
          <p:nvPr/>
        </p:nvSpPr>
        <p:spPr>
          <a:xfrm>
            <a:off x="304800" y="2466201"/>
            <a:ext cx="8077200" cy="1477328"/>
          </a:xfrm>
          <a:prstGeom prst="rect">
            <a:avLst/>
          </a:prstGeom>
          <a:noFill/>
        </p:spPr>
        <p:txBody>
          <a:bodyPr wrap="square" rtlCol="0">
            <a:spAutoFit/>
          </a:bodyPr>
          <a:lstStyle/>
          <a:p>
            <a:r>
              <a:rPr lang="en-US" sz="2400" dirty="0"/>
              <a:t>Average price per gallon of gas: $ 3.75</a:t>
            </a:r>
          </a:p>
          <a:p>
            <a:r>
              <a:rPr lang="en-US" sz="2400" dirty="0"/>
              <a:t>Average miles per week I drive: 400</a:t>
            </a:r>
          </a:p>
          <a:p>
            <a:r>
              <a:rPr lang="en-US" sz="2400" dirty="0"/>
              <a:t>Total weekly gas bills: $1500</a:t>
            </a:r>
          </a:p>
          <a:p>
            <a:endParaRPr lang="en-US" dirty="0"/>
          </a:p>
        </p:txBody>
      </p:sp>
      <p:pic>
        <p:nvPicPr>
          <p:cNvPr id="1026" name="Picture 2" descr="http://www.brownautos.com/assets/inventory-media/1C4AJWAG2CL147410_jeep_12wranglersport3a_AngularFro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3810000"/>
            <a:ext cx="3429000" cy="2571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2243514"/>
      </p:ext>
    </p:extLst>
  </p:cSld>
  <p:clrMapOvr>
    <a:masterClrMapping/>
  </p:clrMapOvr>
  <p:transition spd="slow" advClick="0" advTm="7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04800"/>
            <a:ext cx="8458200" cy="584775"/>
          </a:xfrm>
          <a:prstGeom prst="rect">
            <a:avLst/>
          </a:prstGeom>
          <a:noFill/>
        </p:spPr>
        <p:txBody>
          <a:bodyPr wrap="square" rtlCol="0">
            <a:spAutoFit/>
          </a:bodyPr>
          <a:lstStyle/>
          <a:p>
            <a:pPr algn="ctr"/>
            <a:r>
              <a:rPr lang="en-US" sz="3200" dirty="0" smtClean="0"/>
              <a:t>Final Costs</a:t>
            </a:r>
            <a:endParaRPr lang="en-US" sz="3200" dirty="0"/>
          </a:p>
        </p:txBody>
      </p:sp>
      <p:sp>
        <p:nvSpPr>
          <p:cNvPr id="3" name="TextBox 2"/>
          <p:cNvSpPr txBox="1"/>
          <p:nvPr/>
        </p:nvSpPr>
        <p:spPr>
          <a:xfrm>
            <a:off x="152400" y="1143000"/>
            <a:ext cx="4038600" cy="461665"/>
          </a:xfrm>
          <a:prstGeom prst="rect">
            <a:avLst/>
          </a:prstGeom>
          <a:noFill/>
        </p:spPr>
        <p:txBody>
          <a:bodyPr wrap="square" rtlCol="0">
            <a:spAutoFit/>
          </a:bodyPr>
          <a:lstStyle/>
          <a:p>
            <a:pPr algn="ctr"/>
            <a:r>
              <a:rPr lang="en-US" sz="2400" dirty="0" smtClean="0"/>
              <a:t>Porsche</a:t>
            </a:r>
            <a:r>
              <a:rPr lang="en-US" dirty="0" smtClean="0"/>
              <a:t> </a:t>
            </a:r>
            <a:endParaRPr lang="en-US" dirty="0"/>
          </a:p>
        </p:txBody>
      </p:sp>
      <p:cxnSp>
        <p:nvCxnSpPr>
          <p:cNvPr id="5" name="Straight Connector 4"/>
          <p:cNvCxnSpPr/>
          <p:nvPr/>
        </p:nvCxnSpPr>
        <p:spPr>
          <a:xfrm>
            <a:off x="228600" y="990600"/>
            <a:ext cx="8686800"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457700" y="1143000"/>
            <a:ext cx="114300" cy="563880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757057" y="1143000"/>
            <a:ext cx="3962400" cy="461665"/>
          </a:xfrm>
          <a:prstGeom prst="rect">
            <a:avLst/>
          </a:prstGeom>
          <a:noFill/>
        </p:spPr>
        <p:txBody>
          <a:bodyPr wrap="square" rtlCol="0">
            <a:spAutoFit/>
          </a:bodyPr>
          <a:lstStyle/>
          <a:p>
            <a:pPr algn="ctr"/>
            <a:r>
              <a:rPr lang="en-US" sz="2400" dirty="0" smtClean="0"/>
              <a:t>Jeep</a:t>
            </a:r>
            <a:r>
              <a:rPr lang="en-US" dirty="0" smtClean="0"/>
              <a:t> </a:t>
            </a:r>
            <a:endParaRPr lang="en-US" dirty="0"/>
          </a:p>
        </p:txBody>
      </p:sp>
      <p:sp>
        <p:nvSpPr>
          <p:cNvPr id="16" name="TextBox 15"/>
          <p:cNvSpPr txBox="1"/>
          <p:nvPr/>
        </p:nvSpPr>
        <p:spPr>
          <a:xfrm>
            <a:off x="4724400" y="5003316"/>
            <a:ext cx="3962400" cy="400110"/>
          </a:xfrm>
          <a:prstGeom prst="rect">
            <a:avLst/>
          </a:prstGeom>
          <a:noFill/>
        </p:spPr>
        <p:txBody>
          <a:bodyPr wrap="square" rtlCol="0">
            <a:spAutoFit/>
          </a:bodyPr>
          <a:lstStyle/>
          <a:p>
            <a:pPr algn="ctr"/>
            <a:r>
              <a:rPr lang="en-US" sz="2000" dirty="0" smtClean="0"/>
              <a:t>$16,875-$27,920</a:t>
            </a:r>
            <a:endParaRPr lang="en-US" sz="2000" dirty="0"/>
          </a:p>
        </p:txBody>
      </p:sp>
      <p:sp>
        <p:nvSpPr>
          <p:cNvPr id="17" name="TextBox 16"/>
          <p:cNvSpPr txBox="1"/>
          <p:nvPr/>
        </p:nvSpPr>
        <p:spPr>
          <a:xfrm>
            <a:off x="228600" y="5105400"/>
            <a:ext cx="3962400" cy="400110"/>
          </a:xfrm>
          <a:prstGeom prst="rect">
            <a:avLst/>
          </a:prstGeom>
          <a:noFill/>
        </p:spPr>
        <p:txBody>
          <a:bodyPr wrap="square" rtlCol="0">
            <a:spAutoFit/>
          </a:bodyPr>
          <a:lstStyle/>
          <a:p>
            <a:pPr algn="ctr"/>
            <a:r>
              <a:rPr lang="en-US" sz="2000" dirty="0" smtClean="0"/>
              <a:t>$</a:t>
            </a:r>
            <a:r>
              <a:rPr lang="en-US" sz="2000" dirty="0"/>
              <a:t>85,400 - $109,400</a:t>
            </a:r>
          </a:p>
        </p:txBody>
      </p:sp>
      <p:pic>
        <p:nvPicPr>
          <p:cNvPr id="2050" name="Picture 2" descr="http://www.jeep.com/shared/2012/wrangler/capability/mpg/primary/11_j_w2d_cap_mpg_fuel_economy_pr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11909" y="2286000"/>
            <a:ext cx="3587381" cy="20222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t3.gstatic.com/images?q=tbn:ANd9GcRL3L3wO5IgpRU5QCqnIF1XNa3qAUF--0O7Jd-VcHKSFp1mpsqcPdHWSva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2362200"/>
            <a:ext cx="3054971" cy="1946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162242"/>
      </p:ext>
    </p:extLst>
  </p:cSld>
  <p:clrMapOvr>
    <a:masterClrMapping/>
  </p:clrMapOvr>
  <mc:AlternateContent xmlns:mc="http://schemas.openxmlformats.org/markup-compatibility/2006" xmlns:p14="http://schemas.microsoft.com/office/powerpoint/2010/main">
    <mc:Choice Requires="p14">
      <p:transition spd="slow" p14:dur="4400" advClick="0" advTm="5000">
        <p14:honeycomb/>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par>
                                <p:cTn id="8" presetID="16" presetClass="entr" presetSubtype="21" fill="hold" nodeType="withEffect">
                                  <p:stCondLst>
                                    <p:cond delay="0"/>
                                  </p:stCondLst>
                                  <p:childTnLst>
                                    <p:set>
                                      <p:cBhvr>
                                        <p:cTn id="9" dur="1" fill="hold">
                                          <p:stCondLst>
                                            <p:cond delay="0"/>
                                          </p:stCondLst>
                                        </p:cTn>
                                        <p:tgtEl>
                                          <p:spTgt spid="2052"/>
                                        </p:tgtEl>
                                        <p:attrNameLst>
                                          <p:attrName>style.visibility</p:attrName>
                                        </p:attrNameLst>
                                      </p:cBhvr>
                                      <p:to>
                                        <p:strVal val="visible"/>
                                      </p:to>
                                    </p:set>
                                    <p:animEffect transition="in" filter="barn(inVertical)">
                                      <p:cBhvr>
                                        <p:cTn id="10" dur="500"/>
                                        <p:tgtEl>
                                          <p:spTgt spid="2052"/>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wipe(down)">
                                      <p:cBhvr>
                                        <p:cTn id="15" dur="580">
                                          <p:stCondLst>
                                            <p:cond delay="0"/>
                                          </p:stCondLst>
                                        </p:cTn>
                                        <p:tgtEl>
                                          <p:spTgt spid="2050"/>
                                        </p:tgtEl>
                                      </p:cBhvr>
                                    </p:animEffect>
                                    <p:anim calcmode="lin" valueType="num">
                                      <p:cBhvr>
                                        <p:cTn id="16"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21" dur="26">
                                          <p:stCondLst>
                                            <p:cond delay="650"/>
                                          </p:stCondLst>
                                        </p:cTn>
                                        <p:tgtEl>
                                          <p:spTgt spid="2050"/>
                                        </p:tgtEl>
                                      </p:cBhvr>
                                      <p:to x="100000" y="60000"/>
                                    </p:animScale>
                                    <p:animScale>
                                      <p:cBhvr>
                                        <p:cTn id="22" dur="166" decel="50000">
                                          <p:stCondLst>
                                            <p:cond delay="676"/>
                                          </p:stCondLst>
                                        </p:cTn>
                                        <p:tgtEl>
                                          <p:spTgt spid="2050"/>
                                        </p:tgtEl>
                                      </p:cBhvr>
                                      <p:to x="100000" y="100000"/>
                                    </p:animScale>
                                    <p:animScale>
                                      <p:cBhvr>
                                        <p:cTn id="23" dur="26">
                                          <p:stCondLst>
                                            <p:cond delay="1312"/>
                                          </p:stCondLst>
                                        </p:cTn>
                                        <p:tgtEl>
                                          <p:spTgt spid="2050"/>
                                        </p:tgtEl>
                                      </p:cBhvr>
                                      <p:to x="100000" y="80000"/>
                                    </p:animScale>
                                    <p:animScale>
                                      <p:cBhvr>
                                        <p:cTn id="24" dur="166" decel="50000">
                                          <p:stCondLst>
                                            <p:cond delay="1338"/>
                                          </p:stCondLst>
                                        </p:cTn>
                                        <p:tgtEl>
                                          <p:spTgt spid="2050"/>
                                        </p:tgtEl>
                                      </p:cBhvr>
                                      <p:to x="100000" y="100000"/>
                                    </p:animScale>
                                    <p:animScale>
                                      <p:cBhvr>
                                        <p:cTn id="25" dur="26">
                                          <p:stCondLst>
                                            <p:cond delay="1642"/>
                                          </p:stCondLst>
                                        </p:cTn>
                                        <p:tgtEl>
                                          <p:spTgt spid="2050"/>
                                        </p:tgtEl>
                                      </p:cBhvr>
                                      <p:to x="100000" y="90000"/>
                                    </p:animScale>
                                    <p:animScale>
                                      <p:cBhvr>
                                        <p:cTn id="26" dur="166" decel="50000">
                                          <p:stCondLst>
                                            <p:cond delay="1668"/>
                                          </p:stCondLst>
                                        </p:cTn>
                                        <p:tgtEl>
                                          <p:spTgt spid="2050"/>
                                        </p:tgtEl>
                                      </p:cBhvr>
                                      <p:to x="100000" y="100000"/>
                                    </p:animScale>
                                    <p:animScale>
                                      <p:cBhvr>
                                        <p:cTn id="27" dur="26">
                                          <p:stCondLst>
                                            <p:cond delay="1808"/>
                                          </p:stCondLst>
                                        </p:cTn>
                                        <p:tgtEl>
                                          <p:spTgt spid="2050"/>
                                        </p:tgtEl>
                                      </p:cBhvr>
                                      <p:to x="100000" y="95000"/>
                                    </p:animScale>
                                    <p:animScale>
                                      <p:cBhvr>
                                        <p:cTn id="28" dur="166" decel="50000">
                                          <p:stCondLst>
                                            <p:cond delay="1834"/>
                                          </p:stCondLst>
                                        </p:cTn>
                                        <p:tgtEl>
                                          <p:spTgt spid="2050"/>
                                        </p:tgtEl>
                                      </p:cBhvr>
                                      <p:to x="100000" y="100000"/>
                                    </p:animScale>
                                  </p:childTnLst>
                                </p:cTn>
                              </p:par>
                              <p:par>
                                <p:cTn id="29" presetID="26"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80">
                                          <p:stCondLst>
                                            <p:cond delay="0"/>
                                          </p:stCondLst>
                                        </p:cTn>
                                        <p:tgtEl>
                                          <p:spTgt spid="16"/>
                                        </p:tgtEl>
                                      </p:cBhvr>
                                    </p:animEffect>
                                    <p:anim calcmode="lin" valueType="num">
                                      <p:cBhvr>
                                        <p:cTn id="32"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37" dur="26">
                                          <p:stCondLst>
                                            <p:cond delay="650"/>
                                          </p:stCondLst>
                                        </p:cTn>
                                        <p:tgtEl>
                                          <p:spTgt spid="16"/>
                                        </p:tgtEl>
                                      </p:cBhvr>
                                      <p:to x="100000" y="60000"/>
                                    </p:animScale>
                                    <p:animScale>
                                      <p:cBhvr>
                                        <p:cTn id="38" dur="166" decel="50000">
                                          <p:stCondLst>
                                            <p:cond delay="676"/>
                                          </p:stCondLst>
                                        </p:cTn>
                                        <p:tgtEl>
                                          <p:spTgt spid="16"/>
                                        </p:tgtEl>
                                      </p:cBhvr>
                                      <p:to x="100000" y="100000"/>
                                    </p:animScale>
                                    <p:animScale>
                                      <p:cBhvr>
                                        <p:cTn id="39" dur="26">
                                          <p:stCondLst>
                                            <p:cond delay="1312"/>
                                          </p:stCondLst>
                                        </p:cTn>
                                        <p:tgtEl>
                                          <p:spTgt spid="16"/>
                                        </p:tgtEl>
                                      </p:cBhvr>
                                      <p:to x="100000" y="80000"/>
                                    </p:animScale>
                                    <p:animScale>
                                      <p:cBhvr>
                                        <p:cTn id="40" dur="166" decel="50000">
                                          <p:stCondLst>
                                            <p:cond delay="1338"/>
                                          </p:stCondLst>
                                        </p:cTn>
                                        <p:tgtEl>
                                          <p:spTgt spid="16"/>
                                        </p:tgtEl>
                                      </p:cBhvr>
                                      <p:to x="100000" y="100000"/>
                                    </p:animScale>
                                    <p:animScale>
                                      <p:cBhvr>
                                        <p:cTn id="41" dur="26">
                                          <p:stCondLst>
                                            <p:cond delay="1642"/>
                                          </p:stCondLst>
                                        </p:cTn>
                                        <p:tgtEl>
                                          <p:spTgt spid="16"/>
                                        </p:tgtEl>
                                      </p:cBhvr>
                                      <p:to x="100000" y="90000"/>
                                    </p:animScale>
                                    <p:animScale>
                                      <p:cBhvr>
                                        <p:cTn id="42" dur="166" decel="50000">
                                          <p:stCondLst>
                                            <p:cond delay="1668"/>
                                          </p:stCondLst>
                                        </p:cTn>
                                        <p:tgtEl>
                                          <p:spTgt spid="16"/>
                                        </p:tgtEl>
                                      </p:cBhvr>
                                      <p:to x="100000" y="100000"/>
                                    </p:animScale>
                                    <p:animScale>
                                      <p:cBhvr>
                                        <p:cTn id="43" dur="26">
                                          <p:stCondLst>
                                            <p:cond delay="1808"/>
                                          </p:stCondLst>
                                        </p:cTn>
                                        <p:tgtEl>
                                          <p:spTgt spid="16"/>
                                        </p:tgtEl>
                                      </p:cBhvr>
                                      <p:to x="100000" y="95000"/>
                                    </p:animScale>
                                    <p:animScale>
                                      <p:cBhvr>
                                        <p:cTn id="44"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838200"/>
            <a:ext cx="8458200" cy="646331"/>
          </a:xfrm>
          <a:prstGeom prst="rect">
            <a:avLst/>
          </a:prstGeom>
          <a:noFill/>
        </p:spPr>
        <p:txBody>
          <a:bodyPr wrap="square" rtlCol="0">
            <a:spAutoFit/>
          </a:bodyPr>
          <a:lstStyle/>
          <a:p>
            <a:pPr algn="ctr"/>
            <a:r>
              <a:rPr lang="en-US" sz="3600" dirty="0" smtClean="0"/>
              <a:t>Thanks for watching!</a:t>
            </a:r>
            <a:endParaRPr lang="en-US" sz="3600" dirty="0"/>
          </a:p>
        </p:txBody>
      </p:sp>
      <p:pic>
        <p:nvPicPr>
          <p:cNvPr id="3" name="zFrtvQVJa9w?version=3&amp;hl=en_US"/>
          <p:cNvPicPr>
            <a:picLocks noRot="1" noChangeAspect="1"/>
          </p:cNvPicPr>
          <p:nvPr>
            <a:videoFile r:link="rId1"/>
          </p:nvPr>
        </p:nvPicPr>
        <p:blipFill>
          <a:blip r:embed="rId3"/>
          <a:stretch>
            <a:fillRect/>
          </a:stretch>
        </p:blipFill>
        <p:spPr>
          <a:xfrm>
            <a:off x="2819400" y="2114550"/>
            <a:ext cx="3276600" cy="2457450"/>
          </a:xfrm>
          <a:prstGeom prst="rect">
            <a:avLst/>
          </a:prstGeom>
        </p:spPr>
      </p:pic>
    </p:spTree>
    <p:extLst>
      <p:ext uri="{BB962C8B-B14F-4D97-AF65-F5344CB8AC3E}">
        <p14:creationId xmlns:p14="http://schemas.microsoft.com/office/powerpoint/2010/main" val="682951918"/>
      </p:ext>
    </p:extLst>
  </p:cSld>
  <p:clrMapOvr>
    <a:masterClrMapping/>
  </p:clrMapOvr>
  <mc:AlternateContent xmlns:mc="http://schemas.openxmlformats.org/markup-compatibility/2006">
    <mc:Choice xmlns:p14="http://schemas.microsoft.com/office/powerpoint/2010/main" Requires="p14">
      <p:transition spd="slow" p14:dur="10000" advClick="0" advTm="10000">
        <p14:ripple/>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42"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3"/>
                </p:tgtEl>
              </p:cMediaNode>
            </p:video>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1054497"/>
            <a:ext cx="3733800" cy="646331"/>
          </a:xfrm>
          <a:prstGeom prst="rect">
            <a:avLst/>
          </a:prstGeom>
          <a:noFill/>
        </p:spPr>
        <p:txBody>
          <a:bodyPr wrap="square" rtlCol="0">
            <a:spAutoFit/>
          </a:bodyPr>
          <a:lstStyle/>
          <a:p>
            <a:pPr algn="ctr"/>
            <a:r>
              <a:rPr lang="en-US" sz="3600" dirty="0" smtClean="0"/>
              <a:t>A Porsche </a:t>
            </a:r>
            <a:endParaRPr lang="en-US" sz="3600" dirty="0"/>
          </a:p>
        </p:txBody>
      </p:sp>
      <p:sp>
        <p:nvSpPr>
          <p:cNvPr id="3" name="TextBox 2"/>
          <p:cNvSpPr txBox="1"/>
          <p:nvPr/>
        </p:nvSpPr>
        <p:spPr>
          <a:xfrm>
            <a:off x="533400" y="4730044"/>
            <a:ext cx="4285458" cy="646331"/>
          </a:xfrm>
          <a:prstGeom prst="rect">
            <a:avLst/>
          </a:prstGeom>
          <a:noFill/>
        </p:spPr>
        <p:txBody>
          <a:bodyPr wrap="square" rtlCol="0">
            <a:spAutoFit/>
          </a:bodyPr>
          <a:lstStyle/>
          <a:p>
            <a:pPr algn="ctr"/>
            <a:r>
              <a:rPr lang="en-US" sz="3600" dirty="0" smtClean="0"/>
              <a:t>A Jeep </a:t>
            </a:r>
            <a:endParaRPr lang="en-US" sz="3600" dirty="0"/>
          </a:p>
        </p:txBody>
      </p:sp>
      <p:sp>
        <p:nvSpPr>
          <p:cNvPr id="4" name="TextBox 3"/>
          <p:cNvSpPr txBox="1"/>
          <p:nvPr/>
        </p:nvSpPr>
        <p:spPr>
          <a:xfrm>
            <a:off x="3505200" y="2434721"/>
            <a:ext cx="1600200" cy="523220"/>
          </a:xfrm>
          <a:prstGeom prst="rect">
            <a:avLst/>
          </a:prstGeom>
          <a:noFill/>
        </p:spPr>
        <p:txBody>
          <a:bodyPr wrap="square" rtlCol="0">
            <a:spAutoFit/>
          </a:bodyPr>
          <a:lstStyle/>
          <a:p>
            <a:pPr algn="ctr"/>
            <a:r>
              <a:rPr lang="en-US" sz="2800" dirty="0" smtClean="0"/>
              <a:t>Vs</a:t>
            </a:r>
            <a:r>
              <a:rPr lang="en-US" dirty="0" smtClean="0"/>
              <a:t>.</a:t>
            </a:r>
            <a:endParaRPr lang="en-US" dirty="0"/>
          </a:p>
        </p:txBody>
      </p:sp>
      <p:pic>
        <p:nvPicPr>
          <p:cNvPr id="1026" name="Picture 2" descr="http://4.bp.blogspot.com/-RX3GN5DN2yQ/TpFKBSxXkHI/AAAAAAAAAt4/HoQcPWFH8zU/s1600/Porsche+Carrera+g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2201" y="685800"/>
            <a:ext cx="2135450" cy="160158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blogcdn.com/www.autoblog.com/media/2011/04/000-jeep-wrangler-jk-8-independence-truck-op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37845" y="4234058"/>
            <a:ext cx="2457451" cy="1638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4680202"/>
      </p:ext>
    </p:extLst>
  </p:cSld>
  <p:clrMapOvr>
    <a:masterClrMapping/>
  </p:clrMapOvr>
  <p:transition spd="slow" advClick="0"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par>
                                <p:cTn id="11" presetID="42"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1000"/>
                                        <p:tgtEl>
                                          <p:spTgt spid="1026"/>
                                        </p:tgtEl>
                                      </p:cBhvr>
                                    </p:animEffect>
                                    <p:anim calcmode="lin" valueType="num">
                                      <p:cBhvr>
                                        <p:cTn id="14" dur="1000" fill="hold"/>
                                        <p:tgtEl>
                                          <p:spTgt spid="1026"/>
                                        </p:tgtEl>
                                        <p:attrNameLst>
                                          <p:attrName>ppt_x</p:attrName>
                                        </p:attrNameLst>
                                      </p:cBhvr>
                                      <p:tavLst>
                                        <p:tav tm="0">
                                          <p:val>
                                            <p:strVal val="#ppt_x"/>
                                          </p:val>
                                        </p:tav>
                                        <p:tav tm="100000">
                                          <p:val>
                                            <p:strVal val="#ppt_x"/>
                                          </p:val>
                                        </p:tav>
                                      </p:tavLst>
                                    </p:anim>
                                    <p:anim calcmode="lin" valueType="num">
                                      <p:cBhvr>
                                        <p:cTn id="15" dur="1000" fill="hold"/>
                                        <p:tgtEl>
                                          <p:spTgt spid="102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028"/>
                                        </p:tgtEl>
                                        <p:attrNameLst>
                                          <p:attrName>style.visibility</p:attrName>
                                        </p:attrNameLst>
                                      </p:cBhvr>
                                      <p:to>
                                        <p:strVal val="visible"/>
                                      </p:to>
                                    </p:set>
                                    <p:animEffect transition="in" filter="fade">
                                      <p:cBhvr>
                                        <p:cTn id="18" dur="1000"/>
                                        <p:tgtEl>
                                          <p:spTgt spid="1028"/>
                                        </p:tgtEl>
                                      </p:cBhvr>
                                    </p:animEffect>
                                    <p:anim calcmode="lin" valueType="num">
                                      <p:cBhvr>
                                        <p:cTn id="19" dur="1000" fill="hold"/>
                                        <p:tgtEl>
                                          <p:spTgt spid="1028"/>
                                        </p:tgtEl>
                                        <p:attrNameLst>
                                          <p:attrName>ppt_x</p:attrName>
                                        </p:attrNameLst>
                                      </p:cBhvr>
                                      <p:tavLst>
                                        <p:tav tm="0">
                                          <p:val>
                                            <p:strVal val="#ppt_x"/>
                                          </p:val>
                                        </p:tav>
                                        <p:tav tm="100000">
                                          <p:val>
                                            <p:strVal val="#ppt_x"/>
                                          </p:val>
                                        </p:tav>
                                      </p:tavLst>
                                    </p:anim>
                                    <p:anim calcmode="lin" valueType="num">
                                      <p:cBhvr>
                                        <p:cTn id="20" dur="1000" fill="hold"/>
                                        <p:tgtEl>
                                          <p:spTgt spid="1028"/>
                                        </p:tgtEl>
                                        <p:attrNameLst>
                                          <p:attrName>ppt_y</p:attrName>
                                        </p:attrNameLst>
                                      </p:cBhvr>
                                      <p:tavLst>
                                        <p:tav tm="0">
                                          <p:val>
                                            <p:strVal val="#ppt_y+.1"/>
                                          </p:val>
                                        </p:tav>
                                        <p:tav tm="100000">
                                          <p:val>
                                            <p:strVal val="#ppt_y"/>
                                          </p:val>
                                        </p:tav>
                                      </p:tavLst>
                                    </p:anim>
                                  </p:childTnLst>
                                </p:cTn>
                              </p:par>
                              <p:par>
                                <p:cTn id="21" presetID="6" presetClass="entr" presetSubtype="16"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circle(in)">
                                      <p:cBhvr>
                                        <p:cTn id="2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2900" y="174021"/>
            <a:ext cx="8382000" cy="584775"/>
          </a:xfrm>
          <a:prstGeom prst="rect">
            <a:avLst/>
          </a:prstGeom>
        </p:spPr>
        <p:txBody>
          <a:bodyPr wrap="square">
            <a:spAutoFit/>
          </a:bodyPr>
          <a:lstStyle/>
          <a:p>
            <a:pPr lvl="0" algn="ctr"/>
            <a:r>
              <a:rPr lang="en-US" sz="3200" dirty="0">
                <a:solidFill>
                  <a:prstClr val="white"/>
                </a:solidFill>
              </a:rPr>
              <a:t>Let’s look at a Porsche.</a:t>
            </a:r>
          </a:p>
        </p:txBody>
      </p:sp>
      <p:pic>
        <p:nvPicPr>
          <p:cNvPr id="2050" name="Picture 2" descr="http://jordanschultz.com/wp-content/uploads/2011/07/porsche-panamera.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38400" y="1219200"/>
            <a:ext cx="4191000" cy="2779619"/>
          </a:xfrm>
          <a:prstGeom prst="rect">
            <a:avLst/>
          </a:prstGeom>
          <a:noFill/>
          <a:extLst>
            <a:ext uri="{909E8E84-426E-40DD-AFC4-6F175D3DCCD1}">
              <a14:hiddenFill xmlns:a14="http://schemas.microsoft.com/office/drawing/2010/main">
                <a:solidFill>
                  <a:srgbClr val="FFFFFF"/>
                </a:solidFill>
              </a14:hiddenFill>
            </a:ext>
          </a:extLst>
        </p:spPr>
      </p:pic>
      <p:pic>
        <p:nvPicPr>
          <p:cNvPr id="5" name="MS910220379[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590800" y="3581400"/>
            <a:ext cx="304800" cy="304800"/>
          </a:xfrm>
          <a:prstGeom prst="rect">
            <a:avLst/>
          </a:prstGeom>
        </p:spPr>
      </p:pic>
      <p:sp>
        <p:nvSpPr>
          <p:cNvPr id="6" name="TextBox 5"/>
          <p:cNvSpPr txBox="1"/>
          <p:nvPr/>
        </p:nvSpPr>
        <p:spPr>
          <a:xfrm>
            <a:off x="609600" y="4572000"/>
            <a:ext cx="7848600" cy="1384995"/>
          </a:xfrm>
          <a:prstGeom prst="rect">
            <a:avLst/>
          </a:prstGeom>
          <a:noFill/>
        </p:spPr>
        <p:txBody>
          <a:bodyPr wrap="square" rtlCol="0">
            <a:spAutoFit/>
          </a:bodyPr>
          <a:lstStyle/>
          <a:p>
            <a:r>
              <a:rPr lang="en-US" sz="2800" dirty="0" smtClean="0"/>
              <a:t>I am considering purchasing this vehicle because is a very stylish car. And is one of the best sports car out on the road today.  </a:t>
            </a:r>
            <a:endParaRPr lang="en-US" sz="2800" dirty="0"/>
          </a:p>
        </p:txBody>
      </p:sp>
    </p:spTree>
    <p:extLst>
      <p:ext uri="{BB962C8B-B14F-4D97-AF65-F5344CB8AC3E}">
        <p14:creationId xmlns:p14="http://schemas.microsoft.com/office/powerpoint/2010/main" val="1753205625"/>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par>
                                <p:cTn id="9" presetID="16" presetClass="entr" presetSubtype="21" fill="hold"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barn(inVertical)">
                                      <p:cBhvr>
                                        <p:cTn id="11" dur="500"/>
                                        <p:tgtEl>
                                          <p:spTgt spid="6">
                                            <p:txEl>
                                              <p:pRg st="0" end="0"/>
                                            </p:txEl>
                                          </p:spTgt>
                                        </p:tgtEl>
                                      </p:cBhvr>
                                    </p:animEffect>
                                  </p:childTnLst>
                                </p:cTn>
                              </p:par>
                              <p:par>
                                <p:cTn id="12" presetID="16" presetClass="entr" presetSubtype="21" fill="hold"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5"/>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13862" fill="hold"/>
                                        <p:tgtEl>
                                          <p:spTgt spid="5"/>
                                        </p:tgtEl>
                                      </p:cBhvr>
                                    </p:cmd>
                                  </p:childTnLst>
                                </p:cTn>
                              </p:par>
                            </p:childTnLst>
                          </p:cTn>
                        </p:par>
                      </p:childTnLst>
                    </p:cTn>
                  </p:par>
                </p:childTnLst>
              </p:cTn>
              <p:nextCondLst>
                <p:cond evt="onClick" delay="0">
                  <p:tgtEl>
                    <p:spTgt spid="5"/>
                  </p:tgtEl>
                </p:cond>
              </p:nextCondLst>
            </p:seq>
            <p:audio>
              <p:cMediaNode vol="80000">
                <p:cTn id="20"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0371" y="457200"/>
            <a:ext cx="8153400" cy="707886"/>
          </a:xfrm>
          <a:prstGeom prst="rect">
            <a:avLst/>
          </a:prstGeom>
          <a:noFill/>
        </p:spPr>
        <p:txBody>
          <a:bodyPr wrap="square" rtlCol="0">
            <a:spAutoFit/>
          </a:bodyPr>
          <a:lstStyle/>
          <a:p>
            <a:pPr algn="ctr"/>
            <a:r>
              <a:rPr lang="en-US" sz="4000" dirty="0" smtClean="0"/>
              <a:t>Safety Features of the Porsche. </a:t>
            </a:r>
            <a:endParaRPr lang="en-US" sz="4000" dirty="0"/>
          </a:p>
        </p:txBody>
      </p:sp>
      <p:sp>
        <p:nvSpPr>
          <p:cNvPr id="3" name="TextBox 2"/>
          <p:cNvSpPr txBox="1"/>
          <p:nvPr/>
        </p:nvSpPr>
        <p:spPr>
          <a:xfrm>
            <a:off x="446314" y="1600200"/>
            <a:ext cx="7543800" cy="1384995"/>
          </a:xfrm>
          <a:prstGeom prst="rect">
            <a:avLst/>
          </a:prstGeom>
          <a:noFill/>
        </p:spPr>
        <p:txBody>
          <a:bodyPr wrap="square" rtlCol="0">
            <a:spAutoFit/>
          </a:bodyPr>
          <a:lstStyle/>
          <a:p>
            <a:r>
              <a:rPr lang="en-US" sz="2800" dirty="0" smtClean="0"/>
              <a:t>The safety rating of the Porsche is</a:t>
            </a:r>
            <a:r>
              <a:rPr lang="en-US" sz="2800" dirty="0"/>
              <a:t> </a:t>
            </a:r>
            <a:r>
              <a:rPr lang="en-US" sz="2800" dirty="0" smtClean="0"/>
              <a:t>not available. Below are some of the important safety features this car has: </a:t>
            </a:r>
            <a:endParaRPr lang="en-US" sz="2800" dirty="0"/>
          </a:p>
        </p:txBody>
      </p:sp>
      <p:sp>
        <p:nvSpPr>
          <p:cNvPr id="4" name="TextBox 3"/>
          <p:cNvSpPr txBox="1"/>
          <p:nvPr/>
        </p:nvSpPr>
        <p:spPr>
          <a:xfrm>
            <a:off x="609600" y="2895600"/>
            <a:ext cx="6248400" cy="2246769"/>
          </a:xfrm>
          <a:prstGeom prst="rect">
            <a:avLst/>
          </a:prstGeom>
          <a:noFill/>
        </p:spPr>
        <p:txBody>
          <a:bodyPr wrap="square" rtlCol="0">
            <a:spAutoFit/>
          </a:bodyPr>
          <a:lstStyle/>
          <a:p>
            <a:pPr marL="342900" indent="-342900">
              <a:buBlip>
                <a:blip r:embed="rId2"/>
              </a:buBlip>
            </a:pPr>
            <a:r>
              <a:rPr lang="en-US" sz="2800" dirty="0" smtClean="0"/>
              <a:t>4 wheel ABS</a:t>
            </a:r>
          </a:p>
          <a:p>
            <a:pPr marL="342900" indent="-342900">
              <a:buBlip>
                <a:blip r:embed="rId2"/>
              </a:buBlip>
            </a:pPr>
            <a:r>
              <a:rPr lang="en-US" sz="2800" dirty="0" smtClean="0"/>
              <a:t>Traction control</a:t>
            </a:r>
          </a:p>
          <a:p>
            <a:pPr marL="342900" indent="-342900">
              <a:buBlip>
                <a:blip r:embed="rId2"/>
              </a:buBlip>
            </a:pPr>
            <a:r>
              <a:rPr lang="en-US" sz="2800" dirty="0" smtClean="0"/>
              <a:t>Daytime running lights</a:t>
            </a:r>
          </a:p>
          <a:p>
            <a:pPr marL="342900" indent="-342900">
              <a:buBlip>
                <a:blip r:embed="rId2"/>
              </a:buBlip>
            </a:pPr>
            <a:r>
              <a:rPr lang="en-US" sz="2800" dirty="0" smtClean="0"/>
              <a:t>Advanced Airbag systems</a:t>
            </a:r>
          </a:p>
          <a:p>
            <a:pPr marL="342900" indent="-342900">
              <a:buBlip>
                <a:blip r:embed="rId2"/>
              </a:buBlip>
            </a:pPr>
            <a:r>
              <a:rPr lang="en-US" sz="2800" dirty="0" smtClean="0"/>
              <a:t>Energy management feature</a:t>
            </a:r>
            <a:endParaRPr lang="en-US" sz="2800" dirty="0"/>
          </a:p>
        </p:txBody>
      </p:sp>
    </p:spTree>
    <p:extLst>
      <p:ext uri="{BB962C8B-B14F-4D97-AF65-F5344CB8AC3E}">
        <p14:creationId xmlns:p14="http://schemas.microsoft.com/office/powerpoint/2010/main" val="617607952"/>
      </p:ext>
    </p:extLst>
  </p:cSld>
  <p:clrMapOvr>
    <a:masterClrMapping/>
  </p:clrMapOvr>
  <mc:AlternateContent xmlns:mc="http://schemas.openxmlformats.org/markup-compatibility/2006" xmlns:p14="http://schemas.microsoft.com/office/powerpoint/2010/main">
    <mc:Choice Requires="p14">
      <p:transition spd="slow" p14:dur="800" advClick="0" advTm="7000">
        <p:circle/>
      </p:transition>
    </mc:Choice>
    <mc:Fallback xmlns="">
      <p:transition spd="slow" advClick="0" advTm="7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 calcmode="lin" valueType="num">
                                      <p:cBhvr additive="base">
                                        <p:cTn id="10"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7" presetID="16" presetClass="entr" presetSubtype="21"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barn(inVertical)">
                                      <p:cBhvr>
                                        <p:cTn id="19" dur="500"/>
                                        <p:tgtEl>
                                          <p:spTgt spid="4">
                                            <p:txEl>
                                              <p:pRg st="3" end="3"/>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wipe(down)">
                                      <p:cBhvr>
                                        <p:cTn id="22" dur="500"/>
                                        <p:tgtEl>
                                          <p:spTgt spid="4">
                                            <p:txEl>
                                              <p:pRg st="4" end="4"/>
                                            </p:txEl>
                                          </p:spTgt>
                                        </p:tgtEl>
                                      </p:cBhvr>
                                    </p:animEffect>
                                  </p:childTnLst>
                                </p:cTn>
                              </p:par>
                              <p:par>
                                <p:cTn id="23" presetID="26" presetClass="entr" presetSubtype="0" fill="hold" nodeType="with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wipe(down)">
                                      <p:cBhvr>
                                        <p:cTn id="25" dur="580">
                                          <p:stCondLst>
                                            <p:cond delay="0"/>
                                          </p:stCondLst>
                                        </p:cTn>
                                        <p:tgtEl>
                                          <p:spTgt spid="3">
                                            <p:txEl>
                                              <p:pRg st="0" end="0"/>
                                            </p:txEl>
                                          </p:spTgt>
                                        </p:tgtEl>
                                      </p:cBhvr>
                                    </p:animEffect>
                                    <p:anim calcmode="lin" valueType="num">
                                      <p:cBhvr>
                                        <p:cTn id="2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0" end="0"/>
                                            </p:txEl>
                                          </p:spTgt>
                                        </p:tgtEl>
                                      </p:cBhvr>
                                      <p:to x="100000" y="60000"/>
                                    </p:animScale>
                                    <p:animScale>
                                      <p:cBhvr>
                                        <p:cTn id="32" dur="166" decel="50000">
                                          <p:stCondLst>
                                            <p:cond delay="676"/>
                                          </p:stCondLst>
                                        </p:cTn>
                                        <p:tgtEl>
                                          <p:spTgt spid="3">
                                            <p:txEl>
                                              <p:pRg st="0" end="0"/>
                                            </p:txEl>
                                          </p:spTgt>
                                        </p:tgtEl>
                                      </p:cBhvr>
                                      <p:to x="100000" y="100000"/>
                                    </p:animScale>
                                    <p:animScale>
                                      <p:cBhvr>
                                        <p:cTn id="33" dur="26">
                                          <p:stCondLst>
                                            <p:cond delay="1312"/>
                                          </p:stCondLst>
                                        </p:cTn>
                                        <p:tgtEl>
                                          <p:spTgt spid="3">
                                            <p:txEl>
                                              <p:pRg st="0" end="0"/>
                                            </p:txEl>
                                          </p:spTgt>
                                        </p:tgtEl>
                                      </p:cBhvr>
                                      <p:to x="100000" y="80000"/>
                                    </p:animScale>
                                    <p:animScale>
                                      <p:cBhvr>
                                        <p:cTn id="34" dur="166" decel="50000">
                                          <p:stCondLst>
                                            <p:cond delay="1338"/>
                                          </p:stCondLst>
                                        </p:cTn>
                                        <p:tgtEl>
                                          <p:spTgt spid="3">
                                            <p:txEl>
                                              <p:pRg st="0" end="0"/>
                                            </p:txEl>
                                          </p:spTgt>
                                        </p:tgtEl>
                                      </p:cBhvr>
                                      <p:to x="100000" y="100000"/>
                                    </p:animScale>
                                    <p:animScale>
                                      <p:cBhvr>
                                        <p:cTn id="35" dur="26">
                                          <p:stCondLst>
                                            <p:cond delay="1642"/>
                                          </p:stCondLst>
                                        </p:cTn>
                                        <p:tgtEl>
                                          <p:spTgt spid="3">
                                            <p:txEl>
                                              <p:pRg st="0" end="0"/>
                                            </p:txEl>
                                          </p:spTgt>
                                        </p:tgtEl>
                                      </p:cBhvr>
                                      <p:to x="100000" y="90000"/>
                                    </p:animScale>
                                    <p:animScale>
                                      <p:cBhvr>
                                        <p:cTn id="36" dur="166" decel="50000">
                                          <p:stCondLst>
                                            <p:cond delay="1668"/>
                                          </p:stCondLst>
                                        </p:cTn>
                                        <p:tgtEl>
                                          <p:spTgt spid="3">
                                            <p:txEl>
                                              <p:pRg st="0" end="0"/>
                                            </p:txEl>
                                          </p:spTgt>
                                        </p:tgtEl>
                                      </p:cBhvr>
                                      <p:to x="100000" y="100000"/>
                                    </p:animScale>
                                    <p:animScale>
                                      <p:cBhvr>
                                        <p:cTn id="37" dur="26">
                                          <p:stCondLst>
                                            <p:cond delay="1808"/>
                                          </p:stCondLst>
                                        </p:cTn>
                                        <p:tgtEl>
                                          <p:spTgt spid="3">
                                            <p:txEl>
                                              <p:pRg st="0" end="0"/>
                                            </p:txEl>
                                          </p:spTgt>
                                        </p:tgtEl>
                                      </p:cBhvr>
                                      <p:to x="100000" y="95000"/>
                                    </p:animScale>
                                    <p:animScale>
                                      <p:cBhvr>
                                        <p:cTn id="38" dur="166" decel="50000">
                                          <p:stCondLst>
                                            <p:cond delay="1834"/>
                                          </p:stCondLst>
                                        </p:cTn>
                                        <p:tgtEl>
                                          <p:spTgt spid="3">
                                            <p:txEl>
                                              <p:pRg st="0" end="0"/>
                                            </p:txEl>
                                          </p:spTgt>
                                        </p:tgtEl>
                                      </p:cBhvr>
                                      <p:to x="100000" y="100000"/>
                                    </p:animScale>
                                  </p:childTnLst>
                                </p:cTn>
                              </p:par>
                              <p:par>
                                <p:cTn id="39" presetID="26" presetClass="entr" presetSubtype="0" fill="hold" nodeType="withEffect">
                                  <p:stCondLst>
                                    <p:cond delay="0"/>
                                  </p:stCondLst>
                                  <p:childTnLst>
                                    <p:set>
                                      <p:cBhvr>
                                        <p:cTn id="40" dur="1" fill="hold">
                                          <p:stCondLst>
                                            <p:cond delay="0"/>
                                          </p:stCondLst>
                                        </p:cTn>
                                        <p:tgtEl>
                                          <p:spTgt spid="2">
                                            <p:txEl>
                                              <p:pRg st="0" end="0"/>
                                            </p:txEl>
                                          </p:spTgt>
                                        </p:tgtEl>
                                        <p:attrNameLst>
                                          <p:attrName>style.visibility</p:attrName>
                                        </p:attrNameLst>
                                      </p:cBhvr>
                                      <p:to>
                                        <p:strVal val="visible"/>
                                      </p:to>
                                    </p:set>
                                    <p:animEffect transition="in" filter="wipe(down)">
                                      <p:cBhvr>
                                        <p:cTn id="41" dur="580">
                                          <p:stCondLst>
                                            <p:cond delay="0"/>
                                          </p:stCondLst>
                                        </p:cTn>
                                        <p:tgtEl>
                                          <p:spTgt spid="2">
                                            <p:txEl>
                                              <p:pRg st="0" end="0"/>
                                            </p:txEl>
                                          </p:spTgt>
                                        </p:tgtEl>
                                      </p:cBhvr>
                                    </p:animEffect>
                                    <p:anim calcmode="lin" valueType="num">
                                      <p:cBhvr>
                                        <p:cTn id="42"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47" dur="26">
                                          <p:stCondLst>
                                            <p:cond delay="650"/>
                                          </p:stCondLst>
                                        </p:cTn>
                                        <p:tgtEl>
                                          <p:spTgt spid="2">
                                            <p:txEl>
                                              <p:pRg st="0" end="0"/>
                                            </p:txEl>
                                          </p:spTgt>
                                        </p:tgtEl>
                                      </p:cBhvr>
                                      <p:to x="100000" y="60000"/>
                                    </p:animScale>
                                    <p:animScale>
                                      <p:cBhvr>
                                        <p:cTn id="48" dur="166" decel="50000">
                                          <p:stCondLst>
                                            <p:cond delay="676"/>
                                          </p:stCondLst>
                                        </p:cTn>
                                        <p:tgtEl>
                                          <p:spTgt spid="2">
                                            <p:txEl>
                                              <p:pRg st="0" end="0"/>
                                            </p:txEl>
                                          </p:spTgt>
                                        </p:tgtEl>
                                      </p:cBhvr>
                                      <p:to x="100000" y="100000"/>
                                    </p:animScale>
                                    <p:animScale>
                                      <p:cBhvr>
                                        <p:cTn id="49" dur="26">
                                          <p:stCondLst>
                                            <p:cond delay="1312"/>
                                          </p:stCondLst>
                                        </p:cTn>
                                        <p:tgtEl>
                                          <p:spTgt spid="2">
                                            <p:txEl>
                                              <p:pRg st="0" end="0"/>
                                            </p:txEl>
                                          </p:spTgt>
                                        </p:tgtEl>
                                      </p:cBhvr>
                                      <p:to x="100000" y="80000"/>
                                    </p:animScale>
                                    <p:animScale>
                                      <p:cBhvr>
                                        <p:cTn id="50" dur="166" decel="50000">
                                          <p:stCondLst>
                                            <p:cond delay="1338"/>
                                          </p:stCondLst>
                                        </p:cTn>
                                        <p:tgtEl>
                                          <p:spTgt spid="2">
                                            <p:txEl>
                                              <p:pRg st="0" end="0"/>
                                            </p:txEl>
                                          </p:spTgt>
                                        </p:tgtEl>
                                      </p:cBhvr>
                                      <p:to x="100000" y="100000"/>
                                    </p:animScale>
                                    <p:animScale>
                                      <p:cBhvr>
                                        <p:cTn id="51" dur="26">
                                          <p:stCondLst>
                                            <p:cond delay="1642"/>
                                          </p:stCondLst>
                                        </p:cTn>
                                        <p:tgtEl>
                                          <p:spTgt spid="2">
                                            <p:txEl>
                                              <p:pRg st="0" end="0"/>
                                            </p:txEl>
                                          </p:spTgt>
                                        </p:tgtEl>
                                      </p:cBhvr>
                                      <p:to x="100000" y="90000"/>
                                    </p:animScale>
                                    <p:animScale>
                                      <p:cBhvr>
                                        <p:cTn id="52" dur="166" decel="50000">
                                          <p:stCondLst>
                                            <p:cond delay="1668"/>
                                          </p:stCondLst>
                                        </p:cTn>
                                        <p:tgtEl>
                                          <p:spTgt spid="2">
                                            <p:txEl>
                                              <p:pRg st="0" end="0"/>
                                            </p:txEl>
                                          </p:spTgt>
                                        </p:tgtEl>
                                      </p:cBhvr>
                                      <p:to x="100000" y="100000"/>
                                    </p:animScale>
                                    <p:animScale>
                                      <p:cBhvr>
                                        <p:cTn id="53" dur="26">
                                          <p:stCondLst>
                                            <p:cond delay="1808"/>
                                          </p:stCondLst>
                                        </p:cTn>
                                        <p:tgtEl>
                                          <p:spTgt spid="2">
                                            <p:txEl>
                                              <p:pRg st="0" end="0"/>
                                            </p:txEl>
                                          </p:spTgt>
                                        </p:tgtEl>
                                      </p:cBhvr>
                                      <p:to x="100000" y="95000"/>
                                    </p:animScale>
                                    <p:animScale>
                                      <p:cBhvr>
                                        <p:cTn id="54" dur="166" decel="50000">
                                          <p:stCondLst>
                                            <p:cond delay="1834"/>
                                          </p:stCondLst>
                                        </p:cTn>
                                        <p:tgtEl>
                                          <p:spTgt spid="2">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81000"/>
            <a:ext cx="8610600" cy="1077218"/>
          </a:xfrm>
          <a:prstGeom prst="rect">
            <a:avLst/>
          </a:prstGeom>
          <a:noFill/>
        </p:spPr>
        <p:txBody>
          <a:bodyPr wrap="square" rtlCol="0">
            <a:spAutoFit/>
          </a:bodyPr>
          <a:lstStyle/>
          <a:p>
            <a:pPr algn="ctr"/>
            <a:r>
              <a:rPr lang="en-US" sz="3200" dirty="0" smtClean="0"/>
              <a:t>Technology and Entertainment Features of the Porsche.</a:t>
            </a:r>
            <a:endParaRPr lang="en-US" sz="3200" dirty="0"/>
          </a:p>
        </p:txBody>
      </p:sp>
      <p:sp>
        <p:nvSpPr>
          <p:cNvPr id="3" name="TextBox 2"/>
          <p:cNvSpPr txBox="1"/>
          <p:nvPr/>
        </p:nvSpPr>
        <p:spPr>
          <a:xfrm>
            <a:off x="244929" y="1489501"/>
            <a:ext cx="8763000" cy="830997"/>
          </a:xfrm>
          <a:prstGeom prst="rect">
            <a:avLst/>
          </a:prstGeom>
          <a:noFill/>
        </p:spPr>
        <p:txBody>
          <a:bodyPr wrap="square" rtlCol="0">
            <a:spAutoFit/>
          </a:bodyPr>
          <a:lstStyle/>
          <a:p>
            <a:r>
              <a:rPr lang="en-US" sz="2400" dirty="0" smtClean="0"/>
              <a:t>The Porsche is a car equipped with lots of great technology and entertainment. Listed below are some of its features:</a:t>
            </a:r>
            <a:endParaRPr lang="en-US" sz="2400" dirty="0"/>
          </a:p>
        </p:txBody>
      </p:sp>
      <p:sp>
        <p:nvSpPr>
          <p:cNvPr id="4" name="TextBox 3"/>
          <p:cNvSpPr txBox="1"/>
          <p:nvPr/>
        </p:nvSpPr>
        <p:spPr>
          <a:xfrm>
            <a:off x="277586" y="2438400"/>
            <a:ext cx="5867400" cy="2215991"/>
          </a:xfrm>
          <a:prstGeom prst="rect">
            <a:avLst/>
          </a:prstGeom>
          <a:noFill/>
        </p:spPr>
        <p:txBody>
          <a:bodyPr wrap="square" rtlCol="0">
            <a:spAutoFit/>
          </a:bodyPr>
          <a:lstStyle/>
          <a:p>
            <a:pPr marL="285750" indent="-285750">
              <a:buFont typeface="Arial" pitchFamily="34" charset="0"/>
              <a:buChar char="•"/>
            </a:pPr>
            <a:r>
              <a:rPr lang="en-US" sz="2400" dirty="0" smtClean="0"/>
              <a:t>Electric key</a:t>
            </a:r>
          </a:p>
          <a:p>
            <a:pPr marL="285750" indent="-285750">
              <a:buFont typeface="Arial" pitchFamily="34" charset="0"/>
              <a:buChar char="•"/>
            </a:pPr>
            <a:r>
              <a:rPr lang="en-US" sz="2400" dirty="0" smtClean="0"/>
              <a:t>GPS</a:t>
            </a:r>
          </a:p>
          <a:p>
            <a:pPr marL="285750" indent="-285750">
              <a:buFont typeface="Arial" pitchFamily="34" charset="0"/>
              <a:buChar char="•"/>
            </a:pPr>
            <a:r>
              <a:rPr lang="en-US" sz="2400" dirty="0" smtClean="0"/>
              <a:t>Comfort Seats</a:t>
            </a:r>
          </a:p>
          <a:p>
            <a:pPr marL="285750" indent="-285750">
              <a:buFont typeface="Arial" pitchFamily="34" charset="0"/>
              <a:buChar char="•"/>
            </a:pPr>
            <a:r>
              <a:rPr lang="en-US" sz="2400" dirty="0" smtClean="0"/>
              <a:t>Sound System</a:t>
            </a:r>
          </a:p>
          <a:p>
            <a:pPr marL="285750" indent="-285750">
              <a:buFont typeface="Arial" pitchFamily="34" charset="0"/>
              <a:buChar char="•"/>
            </a:pPr>
            <a:r>
              <a:rPr lang="en-US" sz="2400" dirty="0" smtClean="0"/>
              <a:t>Movable seats</a:t>
            </a:r>
          </a:p>
          <a:p>
            <a:pPr marL="285750" indent="-285750">
              <a:buFont typeface="Arial" pitchFamily="34" charset="0"/>
              <a:buChar char="•"/>
            </a:pPr>
            <a:endParaRPr lang="en-US" dirty="0"/>
          </a:p>
        </p:txBody>
      </p:sp>
      <p:sp>
        <p:nvSpPr>
          <p:cNvPr id="5" name="TextBox 4"/>
          <p:cNvSpPr txBox="1"/>
          <p:nvPr/>
        </p:nvSpPr>
        <p:spPr>
          <a:xfrm>
            <a:off x="381000" y="4800600"/>
            <a:ext cx="8229600" cy="1200329"/>
          </a:xfrm>
          <a:prstGeom prst="rect">
            <a:avLst/>
          </a:prstGeom>
          <a:noFill/>
        </p:spPr>
        <p:txBody>
          <a:bodyPr wrap="square" rtlCol="0">
            <a:spAutoFit/>
          </a:bodyPr>
          <a:lstStyle/>
          <a:p>
            <a:r>
              <a:rPr lang="en-US" dirty="0" smtClean="0"/>
              <a:t>These features are important to me because the comfort of the car while driving matters a lot. Also a GPS so that you can always know where you are going is very helpful. Plus a sound system so you can always listen to </a:t>
            </a:r>
            <a:r>
              <a:rPr lang="en-US" dirty="0" err="1" smtClean="0"/>
              <a:t>musci</a:t>
            </a:r>
            <a:r>
              <a:rPr lang="en-US" dirty="0" smtClean="0"/>
              <a:t> and never be bored while driving.  </a:t>
            </a:r>
            <a:endParaRPr lang="en-US" dirty="0"/>
          </a:p>
        </p:txBody>
      </p:sp>
    </p:spTree>
    <p:extLst>
      <p:ext uri="{BB962C8B-B14F-4D97-AF65-F5344CB8AC3E}">
        <p14:creationId xmlns:p14="http://schemas.microsoft.com/office/powerpoint/2010/main" val="3420563203"/>
      </p:ext>
    </p:extLst>
  </p:cSld>
  <p:clrMapOvr>
    <a:masterClrMapping/>
  </p:clrMapOvr>
  <p:transition spd="slow" advClick="0" advTm="10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16" presetClass="entr" presetSubtype="2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600" y="228600"/>
            <a:ext cx="8686800" cy="646331"/>
          </a:xfrm>
          <a:prstGeom prst="rect">
            <a:avLst/>
          </a:prstGeom>
          <a:noFill/>
        </p:spPr>
        <p:txBody>
          <a:bodyPr wrap="square" rtlCol="0">
            <a:spAutoFit/>
          </a:bodyPr>
          <a:lstStyle/>
          <a:p>
            <a:pPr algn="ctr"/>
            <a:r>
              <a:rPr lang="en-US" sz="3600" dirty="0" smtClean="0"/>
              <a:t>Specifications of the Porsche. </a:t>
            </a:r>
            <a:endParaRPr lang="en-US" sz="3600" dirty="0"/>
          </a:p>
        </p:txBody>
      </p:sp>
      <p:sp>
        <p:nvSpPr>
          <p:cNvPr id="4" name="TextBox 3"/>
          <p:cNvSpPr txBox="1"/>
          <p:nvPr/>
        </p:nvSpPr>
        <p:spPr>
          <a:xfrm>
            <a:off x="228600" y="1219200"/>
            <a:ext cx="8382000" cy="2246769"/>
          </a:xfrm>
          <a:prstGeom prst="rect">
            <a:avLst/>
          </a:prstGeom>
          <a:noFill/>
        </p:spPr>
        <p:txBody>
          <a:bodyPr wrap="square" rtlCol="0">
            <a:spAutoFit/>
          </a:bodyPr>
          <a:lstStyle/>
          <a:p>
            <a:r>
              <a:rPr lang="en-US" sz="2800" dirty="0" smtClean="0"/>
              <a:t>It may have manual automatic transmission depending on the model. The engine also changes depending on the vehicle. The horse power is generally between 200- 500 </a:t>
            </a:r>
            <a:r>
              <a:rPr lang="en-US" sz="2800" dirty="0" err="1" smtClean="0"/>
              <a:t>hp</a:t>
            </a:r>
            <a:r>
              <a:rPr lang="en-US" sz="2800" dirty="0" smtClean="0"/>
              <a:t> depending on the model. The maximum capacity is 62.9 cubic feet.</a:t>
            </a:r>
            <a:endParaRPr lang="en-US" sz="2800" dirty="0"/>
          </a:p>
        </p:txBody>
      </p:sp>
      <p:pic>
        <p:nvPicPr>
          <p:cNvPr id="1026" name="Picture 2" descr="http://www.ssip.net/upload/porsche-cayenne-inside-3_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3657600"/>
            <a:ext cx="3810000" cy="240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8168023"/>
      </p:ext>
    </p:extLst>
  </p:cSld>
  <p:clrMapOvr>
    <a:masterClrMapping/>
  </p:clrMapOvr>
  <mc:AlternateContent xmlns:mc="http://schemas.openxmlformats.org/markup-compatibility/2006" xmlns:p14="http://schemas.microsoft.com/office/powerpoint/2010/main">
    <mc:Choice Requires="p14">
      <p:transition spd="slow" p14:dur="4400" advClick="0" advTm="8000">
        <p14:honeycomb/>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304800"/>
            <a:ext cx="8763000" cy="584775"/>
          </a:xfrm>
          <a:prstGeom prst="rect">
            <a:avLst/>
          </a:prstGeom>
          <a:noFill/>
        </p:spPr>
        <p:txBody>
          <a:bodyPr wrap="square" rtlCol="0">
            <a:spAutoFit/>
          </a:bodyPr>
          <a:lstStyle/>
          <a:p>
            <a:pPr algn="ctr"/>
            <a:r>
              <a:rPr lang="en-US" sz="3200" dirty="0" smtClean="0"/>
              <a:t>City vs. Highway Miles Per Gallon of the Porsche </a:t>
            </a:r>
            <a:endParaRPr lang="en-US" sz="3200" dirty="0"/>
          </a:p>
        </p:txBody>
      </p:sp>
      <p:sp>
        <p:nvSpPr>
          <p:cNvPr id="3" name="TextBox 2"/>
          <p:cNvSpPr txBox="1"/>
          <p:nvPr/>
        </p:nvSpPr>
        <p:spPr>
          <a:xfrm>
            <a:off x="304800" y="1295400"/>
            <a:ext cx="8077200" cy="830997"/>
          </a:xfrm>
          <a:prstGeom prst="rect">
            <a:avLst/>
          </a:prstGeom>
          <a:noFill/>
        </p:spPr>
        <p:txBody>
          <a:bodyPr wrap="square" rtlCol="0">
            <a:spAutoFit/>
          </a:bodyPr>
          <a:lstStyle/>
          <a:p>
            <a:r>
              <a:rPr lang="en-US" sz="2400" dirty="0" smtClean="0"/>
              <a:t>City MPG 19-19 </a:t>
            </a:r>
          </a:p>
          <a:p>
            <a:r>
              <a:rPr lang="en-US" sz="2400" dirty="0" smtClean="0"/>
              <a:t>Highway MPG 26-27</a:t>
            </a:r>
            <a:endParaRPr lang="en-US" sz="2400" dirty="0"/>
          </a:p>
        </p:txBody>
      </p:sp>
      <p:sp>
        <p:nvSpPr>
          <p:cNvPr id="4" name="TextBox 3"/>
          <p:cNvSpPr txBox="1"/>
          <p:nvPr/>
        </p:nvSpPr>
        <p:spPr>
          <a:xfrm>
            <a:off x="304800" y="2438400"/>
            <a:ext cx="8458200" cy="1200329"/>
          </a:xfrm>
          <a:prstGeom prst="rect">
            <a:avLst/>
          </a:prstGeom>
          <a:noFill/>
        </p:spPr>
        <p:txBody>
          <a:bodyPr wrap="square" rtlCol="0">
            <a:spAutoFit/>
          </a:bodyPr>
          <a:lstStyle/>
          <a:p>
            <a:r>
              <a:rPr lang="en-US" sz="2400" dirty="0" smtClean="0"/>
              <a:t>Average price per gallon of gas: $ 3.75</a:t>
            </a:r>
          </a:p>
          <a:p>
            <a:r>
              <a:rPr lang="en-US" sz="2400" dirty="0" smtClean="0"/>
              <a:t>Average miles per week I drive: 400</a:t>
            </a:r>
          </a:p>
          <a:p>
            <a:r>
              <a:rPr lang="en-US" sz="2400" dirty="0" smtClean="0"/>
              <a:t>Total weekly gas bills: $1500</a:t>
            </a:r>
            <a:endParaRPr lang="en-US" sz="2400" dirty="0"/>
          </a:p>
        </p:txBody>
      </p:sp>
      <p:pic>
        <p:nvPicPr>
          <p:cNvPr id="2050" name="Picture 2" descr="http://www.fallingpixel.com/products/1514/mains/shell-station-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6200" y="4114800"/>
            <a:ext cx="2240853" cy="2240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4443149"/>
      </p:ext>
    </p:extLst>
  </p:cSld>
  <p:clrMapOvr>
    <a:masterClrMapping/>
  </p:clrMapOvr>
  <p:transition spd="slow" advClick="0" advTm="7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304800"/>
            <a:ext cx="8686800" cy="646331"/>
          </a:xfrm>
          <a:prstGeom prst="rect">
            <a:avLst/>
          </a:prstGeom>
          <a:noFill/>
        </p:spPr>
        <p:txBody>
          <a:bodyPr wrap="square" rtlCol="0">
            <a:spAutoFit/>
          </a:bodyPr>
          <a:lstStyle/>
          <a:p>
            <a:pPr algn="ctr"/>
            <a:r>
              <a:rPr lang="en-US" sz="3600" dirty="0" smtClean="0"/>
              <a:t>Now Let’s Look at the Jeep</a:t>
            </a:r>
            <a:r>
              <a:rPr lang="en-US" sz="3200" dirty="0" smtClean="0"/>
              <a:t>.</a:t>
            </a:r>
            <a:endParaRPr lang="en-US" sz="3200" dirty="0"/>
          </a:p>
        </p:txBody>
      </p:sp>
      <p:sp>
        <p:nvSpPr>
          <p:cNvPr id="3" name="TextBox 2"/>
          <p:cNvSpPr txBox="1"/>
          <p:nvPr/>
        </p:nvSpPr>
        <p:spPr>
          <a:xfrm>
            <a:off x="952500" y="4953000"/>
            <a:ext cx="7086600" cy="1384995"/>
          </a:xfrm>
          <a:prstGeom prst="rect">
            <a:avLst/>
          </a:prstGeom>
          <a:noFill/>
        </p:spPr>
        <p:txBody>
          <a:bodyPr wrap="square" rtlCol="0">
            <a:spAutoFit/>
          </a:bodyPr>
          <a:lstStyle/>
          <a:p>
            <a:r>
              <a:rPr lang="en-US" sz="2800" dirty="0" smtClean="0"/>
              <a:t>I am considering purchasing the car because it is good to drive with in mountainous terrain or rough weather. They are also very roomy inside.</a:t>
            </a:r>
            <a:endParaRPr lang="en-US" sz="2800" dirty="0"/>
          </a:p>
        </p:txBody>
      </p:sp>
      <p:pic>
        <p:nvPicPr>
          <p:cNvPr id="3074" name="Picture 2" descr="http://www.chicagotribune.com/common/images/taxonomy/topics/tax-jeep_240x24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1447800"/>
            <a:ext cx="2667000" cy="2667001"/>
          </a:xfrm>
          <a:prstGeom prst="rect">
            <a:avLst/>
          </a:prstGeom>
          <a:noFill/>
          <a:extLst>
            <a:ext uri="{909E8E84-426E-40DD-AFC4-6F175D3DCCD1}">
              <a14:hiddenFill xmlns:a14="http://schemas.microsoft.com/office/drawing/2010/main">
                <a:solidFill>
                  <a:srgbClr val="FFFFFF"/>
                </a:solidFill>
              </a14:hiddenFill>
            </a:ext>
          </a:extLst>
        </p:spPr>
      </p:pic>
      <p:pic>
        <p:nvPicPr>
          <p:cNvPr id="4" name="MS910220416[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305331" y="1447800"/>
            <a:ext cx="609600" cy="609600"/>
          </a:xfrm>
          <a:prstGeom prst="rect">
            <a:avLst/>
          </a:prstGeom>
        </p:spPr>
      </p:pic>
    </p:spTree>
    <p:extLst>
      <p:ext uri="{BB962C8B-B14F-4D97-AF65-F5344CB8AC3E}">
        <p14:creationId xmlns:p14="http://schemas.microsoft.com/office/powerpoint/2010/main" val="1644679995"/>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4"/>
                    </p:tgtEl>
                  </p:cond>
                </p:stCondLst>
                <p:endSync evt="end" delay="0">
                  <p:rtn val="all"/>
                </p:endSync>
                <p:childTnLst>
                  <p:par>
                    <p:cTn id="18" fill="hold">
                      <p:stCondLst>
                        <p:cond delay="0"/>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18308" fill="hold"/>
                                        <p:tgtEl>
                                          <p:spTgt spid="4"/>
                                        </p:tgtEl>
                                      </p:cBhvr>
                                    </p:cmd>
                                  </p:childTnLst>
                                </p:cTn>
                              </p:par>
                            </p:childTnLst>
                          </p:cTn>
                        </p:par>
                      </p:childTnLst>
                    </p:cTn>
                  </p:par>
                </p:childTnLst>
              </p:cTn>
              <p:nextCondLst>
                <p:cond evt="onClick" delay="0">
                  <p:tgtEl>
                    <p:spTgt spid="4"/>
                  </p:tgtEl>
                </p:cond>
              </p:nextCondLst>
            </p:seq>
            <p:audio>
              <p:cMediaNode vol="80000">
                <p:cTn id="22" fill="hold" display="0">
                  <p:stCondLst>
                    <p:cond delay="indefinite"/>
                  </p:stCondLst>
                  <p:endCondLst>
                    <p:cond evt="onStopAudio" delay="0">
                      <p:tgtEl>
                        <p:sldTgt/>
                      </p:tgtEl>
                    </p:cond>
                  </p:endCondLst>
                </p:cTn>
                <p:tgtEl>
                  <p:spTgt spid="4"/>
                </p:tgtEl>
              </p:cMediaNode>
            </p:audio>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81000"/>
            <a:ext cx="8610600" cy="707886"/>
          </a:xfrm>
          <a:prstGeom prst="rect">
            <a:avLst/>
          </a:prstGeom>
          <a:noFill/>
        </p:spPr>
        <p:txBody>
          <a:bodyPr wrap="square" rtlCol="0">
            <a:spAutoFit/>
          </a:bodyPr>
          <a:lstStyle/>
          <a:p>
            <a:pPr algn="ctr"/>
            <a:r>
              <a:rPr lang="en-US" sz="4000" dirty="0" smtClean="0"/>
              <a:t>Safety features of the Jeep. </a:t>
            </a:r>
            <a:endParaRPr lang="en-US" sz="4000" dirty="0"/>
          </a:p>
        </p:txBody>
      </p:sp>
      <p:sp>
        <p:nvSpPr>
          <p:cNvPr id="3" name="TextBox 2"/>
          <p:cNvSpPr txBox="1"/>
          <p:nvPr/>
        </p:nvSpPr>
        <p:spPr>
          <a:xfrm>
            <a:off x="228600" y="1600200"/>
            <a:ext cx="8458200" cy="830997"/>
          </a:xfrm>
          <a:prstGeom prst="rect">
            <a:avLst/>
          </a:prstGeom>
          <a:noFill/>
        </p:spPr>
        <p:txBody>
          <a:bodyPr wrap="square" rtlCol="0">
            <a:spAutoFit/>
          </a:bodyPr>
          <a:lstStyle/>
          <a:p>
            <a:r>
              <a:rPr lang="en-US" sz="2400" dirty="0" smtClean="0"/>
              <a:t>The safety rating of the Jeep is not available. Below are some of the important safety features this car has:  </a:t>
            </a:r>
            <a:endParaRPr lang="en-US" sz="2400" dirty="0"/>
          </a:p>
        </p:txBody>
      </p:sp>
      <p:sp>
        <p:nvSpPr>
          <p:cNvPr id="4" name="TextBox 3"/>
          <p:cNvSpPr txBox="1"/>
          <p:nvPr/>
        </p:nvSpPr>
        <p:spPr>
          <a:xfrm>
            <a:off x="381000" y="2819400"/>
            <a:ext cx="7924800" cy="2215991"/>
          </a:xfrm>
          <a:prstGeom prst="rect">
            <a:avLst/>
          </a:prstGeom>
          <a:noFill/>
        </p:spPr>
        <p:txBody>
          <a:bodyPr wrap="square" rtlCol="0">
            <a:spAutoFit/>
          </a:bodyPr>
          <a:lstStyle/>
          <a:p>
            <a:pPr marL="285750" indent="-285750">
              <a:buBlip>
                <a:blip r:embed="rId2"/>
              </a:buBlip>
            </a:pPr>
            <a:r>
              <a:rPr lang="en-US" sz="2400" dirty="0" smtClean="0"/>
              <a:t>4-wheel drive ABS</a:t>
            </a:r>
          </a:p>
          <a:p>
            <a:pPr marL="285750" indent="-285750">
              <a:buBlip>
                <a:blip r:embed="rId2"/>
              </a:buBlip>
            </a:pPr>
            <a:r>
              <a:rPr lang="en-US" sz="2400" dirty="0" smtClean="0"/>
              <a:t>Advanced air bag features</a:t>
            </a:r>
          </a:p>
          <a:p>
            <a:pPr marL="285750" indent="-285750">
              <a:buBlip>
                <a:blip r:embed="rId2"/>
              </a:buBlip>
            </a:pPr>
            <a:r>
              <a:rPr lang="en-US" sz="2400" dirty="0" smtClean="0"/>
              <a:t>Adjustable upper belt- front </a:t>
            </a:r>
          </a:p>
          <a:p>
            <a:pPr marL="285750" indent="-285750">
              <a:buBlip>
                <a:blip r:embed="rId2"/>
              </a:buBlip>
            </a:pPr>
            <a:r>
              <a:rPr lang="en-US" sz="2400" dirty="0" smtClean="0"/>
              <a:t>Tire Pressure monitor</a:t>
            </a:r>
          </a:p>
          <a:p>
            <a:pPr marL="285750" indent="-285750">
              <a:buBlip>
                <a:blip r:embed="rId2"/>
              </a:buBlip>
            </a:pPr>
            <a:r>
              <a:rPr lang="en-US" sz="2400" dirty="0" smtClean="0"/>
              <a:t>Electronic stability control</a:t>
            </a:r>
          </a:p>
          <a:p>
            <a:pPr marL="285750" indent="-285750">
              <a:buFont typeface="Arial" pitchFamily="34" charset="0"/>
              <a:buChar char="•"/>
            </a:pPr>
            <a:endParaRPr lang="en-US" dirty="0" smtClean="0"/>
          </a:p>
        </p:txBody>
      </p:sp>
    </p:spTree>
    <p:extLst>
      <p:ext uri="{BB962C8B-B14F-4D97-AF65-F5344CB8AC3E}">
        <p14:creationId xmlns:p14="http://schemas.microsoft.com/office/powerpoint/2010/main" val="846956307"/>
      </p:ext>
    </p:extLst>
  </p:cSld>
  <p:clrMapOvr>
    <a:masterClrMapping/>
  </p:clrMapOvr>
  <p:transition spd="slow" advClick="0"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par>
                                <p:cTn id="14" presetID="16" presetClass="entr" presetSubtype="21" fill="hold" nodeType="with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barn(inVertical)">
                                      <p:cBhvr>
                                        <p:cTn id="16" dur="500"/>
                                        <p:tgtEl>
                                          <p:spTgt spid="4">
                                            <p:txEl>
                                              <p:pRg st="1" end="1"/>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wipe(down)">
                                      <p:cBhvr>
                                        <p:cTn id="19" dur="500"/>
                                        <p:tgtEl>
                                          <p:spTgt spid="4">
                                            <p:txEl>
                                              <p:pRg st="2" end="2"/>
                                            </p:txEl>
                                          </p:spTgt>
                                        </p:tgtEl>
                                      </p:cBhvr>
                                    </p:animEffect>
                                  </p:childTnLst>
                                </p:cTn>
                              </p:par>
                              <p:par>
                                <p:cTn id="20" presetID="6" presetClass="entr" presetSubtype="16" fill="hold" nodeType="with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circle(in)">
                                      <p:cBhvr>
                                        <p:cTn id="22" dur="2000"/>
                                        <p:tgtEl>
                                          <p:spTgt spid="4">
                                            <p:txEl>
                                              <p:pRg st="3" end="3"/>
                                            </p:txEl>
                                          </p:spTgt>
                                        </p:tgtEl>
                                      </p:cBhvr>
                                    </p:animEffect>
                                  </p:childTnLst>
                                </p:cTn>
                              </p:par>
                              <p:par>
                                <p:cTn id="23" presetID="2" presetClass="entr" presetSubtype="4" fill="hold" nodeType="with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TotalTime>
  <Words>561</Words>
  <Application>Microsoft Office PowerPoint</Application>
  <PresentationFormat>On-screen Show (4:3)</PresentationFormat>
  <Paragraphs>63</Paragraphs>
  <Slides>14</Slides>
  <Notes>0</Notes>
  <HiddenSlides>0</HiddenSlides>
  <MMClips>3</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Ridgefield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RPS</dc:creator>
  <cp:lastModifiedBy>RPS</cp:lastModifiedBy>
  <cp:revision>14</cp:revision>
  <dcterms:created xsi:type="dcterms:W3CDTF">2012-01-11T17:46:07Z</dcterms:created>
  <dcterms:modified xsi:type="dcterms:W3CDTF">2012-01-24T17:50:39Z</dcterms:modified>
</cp:coreProperties>
</file>