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5" d="100"/>
          <a:sy n="85" d="100"/>
        </p:scale>
        <p:origin x="-72" y="-41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C6CB229-7C40-49DB-B49F-144975939EF5}" type="datetimeFigureOut">
              <a:rPr lang="en-US" smtClean="0"/>
              <a:t>1/24/2012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9ECC1C6-D831-499D-B20C-93AAF84B28A5}" type="slidenum">
              <a:rPr lang="en-US" smtClean="0"/>
              <a:t>‹#›</a:t>
            </a:fld>
            <a:endParaRPr lang="en-US"/>
          </a:p>
        </p:txBody>
      </p:sp>
    </p:spTree>
    <p:extLst>
      <p:ext uri="{BB962C8B-B14F-4D97-AF65-F5344CB8AC3E}">
        <p14:creationId xmlns:p14="http://schemas.microsoft.com/office/powerpoint/2010/main" val="41105521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08DC231-903A-4FE4-8B4C-70DF79734C08}" type="datetimeFigureOut">
              <a:rPr lang="en-US" smtClean="0"/>
              <a:t>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9C3583-E543-4B7C-AAD2-4315AE5103CA}" type="slidenum">
              <a:rPr lang="en-US" smtClean="0"/>
              <a:t>‹#›</a:t>
            </a:fld>
            <a:endParaRPr lang="en-US"/>
          </a:p>
        </p:txBody>
      </p:sp>
    </p:spTree>
    <p:extLst>
      <p:ext uri="{BB962C8B-B14F-4D97-AF65-F5344CB8AC3E}">
        <p14:creationId xmlns:p14="http://schemas.microsoft.com/office/powerpoint/2010/main" val="8918759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08DC231-903A-4FE4-8B4C-70DF79734C08}" type="datetimeFigureOut">
              <a:rPr lang="en-US" smtClean="0"/>
              <a:t>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9C3583-E543-4B7C-AAD2-4315AE5103CA}" type="slidenum">
              <a:rPr lang="en-US" smtClean="0"/>
              <a:t>‹#›</a:t>
            </a:fld>
            <a:endParaRPr lang="en-US"/>
          </a:p>
        </p:txBody>
      </p:sp>
    </p:spTree>
    <p:extLst>
      <p:ext uri="{BB962C8B-B14F-4D97-AF65-F5344CB8AC3E}">
        <p14:creationId xmlns:p14="http://schemas.microsoft.com/office/powerpoint/2010/main" val="29131270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08DC231-903A-4FE4-8B4C-70DF79734C08}" type="datetimeFigureOut">
              <a:rPr lang="en-US" smtClean="0"/>
              <a:t>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9C3583-E543-4B7C-AAD2-4315AE5103CA}" type="slidenum">
              <a:rPr lang="en-US" smtClean="0"/>
              <a:t>‹#›</a:t>
            </a:fld>
            <a:endParaRPr lang="en-US"/>
          </a:p>
        </p:txBody>
      </p:sp>
    </p:spTree>
    <p:extLst>
      <p:ext uri="{BB962C8B-B14F-4D97-AF65-F5344CB8AC3E}">
        <p14:creationId xmlns:p14="http://schemas.microsoft.com/office/powerpoint/2010/main" val="15170149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08DC231-903A-4FE4-8B4C-70DF79734C08}" type="datetimeFigureOut">
              <a:rPr lang="en-US" smtClean="0"/>
              <a:t>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9C3583-E543-4B7C-AAD2-4315AE5103CA}" type="slidenum">
              <a:rPr lang="en-US" smtClean="0"/>
              <a:t>‹#›</a:t>
            </a:fld>
            <a:endParaRPr lang="en-US"/>
          </a:p>
        </p:txBody>
      </p:sp>
    </p:spTree>
    <p:extLst>
      <p:ext uri="{BB962C8B-B14F-4D97-AF65-F5344CB8AC3E}">
        <p14:creationId xmlns:p14="http://schemas.microsoft.com/office/powerpoint/2010/main" val="11297927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08DC231-903A-4FE4-8B4C-70DF79734C08}" type="datetimeFigureOut">
              <a:rPr lang="en-US" smtClean="0"/>
              <a:t>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9C3583-E543-4B7C-AAD2-4315AE5103CA}" type="slidenum">
              <a:rPr lang="en-US" smtClean="0"/>
              <a:t>‹#›</a:t>
            </a:fld>
            <a:endParaRPr lang="en-US"/>
          </a:p>
        </p:txBody>
      </p:sp>
    </p:spTree>
    <p:extLst>
      <p:ext uri="{BB962C8B-B14F-4D97-AF65-F5344CB8AC3E}">
        <p14:creationId xmlns:p14="http://schemas.microsoft.com/office/powerpoint/2010/main" val="15514355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08DC231-903A-4FE4-8B4C-70DF79734C08}" type="datetimeFigureOut">
              <a:rPr lang="en-US" smtClean="0"/>
              <a:t>1/24/2012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9C3583-E543-4B7C-AAD2-4315AE5103CA}" type="slidenum">
              <a:rPr lang="en-US" smtClean="0"/>
              <a:t>‹#›</a:t>
            </a:fld>
            <a:endParaRPr lang="en-US"/>
          </a:p>
        </p:txBody>
      </p:sp>
    </p:spTree>
    <p:extLst>
      <p:ext uri="{BB962C8B-B14F-4D97-AF65-F5344CB8AC3E}">
        <p14:creationId xmlns:p14="http://schemas.microsoft.com/office/powerpoint/2010/main" val="21372097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08DC231-903A-4FE4-8B4C-70DF79734C08}" type="datetimeFigureOut">
              <a:rPr lang="en-US" smtClean="0"/>
              <a:t>1/24/2012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59C3583-E543-4B7C-AAD2-4315AE5103CA}" type="slidenum">
              <a:rPr lang="en-US" smtClean="0"/>
              <a:t>‹#›</a:t>
            </a:fld>
            <a:endParaRPr lang="en-US"/>
          </a:p>
        </p:txBody>
      </p:sp>
    </p:spTree>
    <p:extLst>
      <p:ext uri="{BB962C8B-B14F-4D97-AF65-F5344CB8AC3E}">
        <p14:creationId xmlns:p14="http://schemas.microsoft.com/office/powerpoint/2010/main" val="7513418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08DC231-903A-4FE4-8B4C-70DF79734C08}" type="datetimeFigureOut">
              <a:rPr lang="en-US" smtClean="0"/>
              <a:t>1/24/2012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9C3583-E543-4B7C-AAD2-4315AE5103CA}" type="slidenum">
              <a:rPr lang="en-US" smtClean="0"/>
              <a:t>‹#›</a:t>
            </a:fld>
            <a:endParaRPr lang="en-US"/>
          </a:p>
        </p:txBody>
      </p:sp>
    </p:spTree>
    <p:extLst>
      <p:ext uri="{BB962C8B-B14F-4D97-AF65-F5344CB8AC3E}">
        <p14:creationId xmlns:p14="http://schemas.microsoft.com/office/powerpoint/2010/main" val="5544104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8DC231-903A-4FE4-8B4C-70DF79734C08}" type="datetimeFigureOut">
              <a:rPr lang="en-US" smtClean="0"/>
              <a:t>1/24/2012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59C3583-E543-4B7C-AAD2-4315AE5103CA}" type="slidenum">
              <a:rPr lang="en-US" smtClean="0"/>
              <a:t>‹#›</a:t>
            </a:fld>
            <a:endParaRPr lang="en-US"/>
          </a:p>
        </p:txBody>
      </p:sp>
    </p:spTree>
    <p:extLst>
      <p:ext uri="{BB962C8B-B14F-4D97-AF65-F5344CB8AC3E}">
        <p14:creationId xmlns:p14="http://schemas.microsoft.com/office/powerpoint/2010/main" val="18398910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8DC231-903A-4FE4-8B4C-70DF79734C08}" type="datetimeFigureOut">
              <a:rPr lang="en-US" smtClean="0"/>
              <a:t>1/24/2012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9C3583-E543-4B7C-AAD2-4315AE5103CA}" type="slidenum">
              <a:rPr lang="en-US" smtClean="0"/>
              <a:t>‹#›</a:t>
            </a:fld>
            <a:endParaRPr lang="en-US"/>
          </a:p>
        </p:txBody>
      </p:sp>
    </p:spTree>
    <p:extLst>
      <p:ext uri="{BB962C8B-B14F-4D97-AF65-F5344CB8AC3E}">
        <p14:creationId xmlns:p14="http://schemas.microsoft.com/office/powerpoint/2010/main" val="5921627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8DC231-903A-4FE4-8B4C-70DF79734C08}" type="datetimeFigureOut">
              <a:rPr lang="en-US" smtClean="0"/>
              <a:t>1/24/2012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9C3583-E543-4B7C-AAD2-4315AE5103CA}" type="slidenum">
              <a:rPr lang="en-US" smtClean="0"/>
              <a:t>‹#›</a:t>
            </a:fld>
            <a:endParaRPr lang="en-US"/>
          </a:p>
        </p:txBody>
      </p:sp>
    </p:spTree>
    <p:extLst>
      <p:ext uri="{BB962C8B-B14F-4D97-AF65-F5344CB8AC3E}">
        <p14:creationId xmlns:p14="http://schemas.microsoft.com/office/powerpoint/2010/main" val="1546603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8DC231-903A-4FE4-8B4C-70DF79734C08}" type="datetimeFigureOut">
              <a:rPr lang="en-US" smtClean="0"/>
              <a:t>1/24/2012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9C3583-E543-4B7C-AAD2-4315AE5103CA}" type="slidenum">
              <a:rPr lang="en-US" smtClean="0"/>
              <a:t>‹#›</a:t>
            </a:fld>
            <a:endParaRPr lang="en-US"/>
          </a:p>
        </p:txBody>
      </p:sp>
    </p:spTree>
    <p:extLst>
      <p:ext uri="{BB962C8B-B14F-4D97-AF65-F5344CB8AC3E}">
        <p14:creationId xmlns:p14="http://schemas.microsoft.com/office/powerpoint/2010/main" val="1898626935"/>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slide" Target="slide2.xml"/><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 Id="rId9"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 Target="slide2.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 Target="slide2.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slide" Target="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7.xml"/><Relationship Id="rId1" Type="http://schemas.openxmlformats.org/officeDocument/2006/relationships/video" Target="http://www.youtube.com/v/S09Irii2Edo?version=3&amp;hl=en_US" TargetMode="External"/><Relationship Id="rId5" Type="http://schemas.openxmlformats.org/officeDocument/2006/relationships/image" Target="../media/image14.jpeg"/><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2400" y="304800"/>
            <a:ext cx="8534400" cy="707886"/>
          </a:xfrm>
          <a:prstGeom prst="rect">
            <a:avLst/>
          </a:prstGeom>
          <a:noFill/>
        </p:spPr>
        <p:txBody>
          <a:bodyPr wrap="square" rtlCol="0">
            <a:spAutoFit/>
          </a:bodyPr>
          <a:lstStyle/>
          <a:p>
            <a:pPr algn="ctr"/>
            <a:r>
              <a:rPr lang="en-US" sz="4000" dirty="0" smtClean="0"/>
              <a:t>A Night at the Oscars</a:t>
            </a:r>
            <a:endParaRPr lang="en-US" sz="4000" dirty="0"/>
          </a:p>
        </p:txBody>
      </p:sp>
      <p:sp>
        <p:nvSpPr>
          <p:cNvPr id="5" name="TextBox 4"/>
          <p:cNvSpPr txBox="1"/>
          <p:nvPr/>
        </p:nvSpPr>
        <p:spPr>
          <a:xfrm>
            <a:off x="381000" y="1295400"/>
            <a:ext cx="8153400" cy="1569660"/>
          </a:xfrm>
          <a:prstGeom prst="rect">
            <a:avLst/>
          </a:prstGeom>
          <a:noFill/>
        </p:spPr>
        <p:txBody>
          <a:bodyPr wrap="square" rtlCol="0">
            <a:spAutoFit/>
          </a:bodyPr>
          <a:lstStyle/>
          <a:p>
            <a:r>
              <a:rPr lang="en-US" sz="2400" dirty="0" smtClean="0"/>
              <a:t>The Oscars, awarded annually by the Academy of Motion Picture Arts and Sciences, showcase the best movies, honoring films released in the previous year. This years nominee is The Little Rascals.</a:t>
            </a:r>
            <a:endParaRPr lang="en-US" sz="2400" dirty="0"/>
          </a:p>
        </p:txBody>
      </p:sp>
      <p:sp>
        <p:nvSpPr>
          <p:cNvPr id="6" name="TextBox 5"/>
          <p:cNvSpPr txBox="1"/>
          <p:nvPr/>
        </p:nvSpPr>
        <p:spPr>
          <a:xfrm>
            <a:off x="3733800" y="5715000"/>
            <a:ext cx="5181600" cy="923330"/>
          </a:xfrm>
          <a:prstGeom prst="rect">
            <a:avLst/>
          </a:prstGeom>
          <a:noFill/>
        </p:spPr>
        <p:txBody>
          <a:bodyPr wrap="square" rtlCol="0">
            <a:spAutoFit/>
          </a:bodyPr>
          <a:lstStyle/>
          <a:p>
            <a:r>
              <a:rPr lang="en-US" dirty="0" smtClean="0"/>
              <a:t>Presented by: Claire O’Connor</a:t>
            </a:r>
          </a:p>
          <a:p>
            <a:r>
              <a:rPr lang="en-US" dirty="0" smtClean="0"/>
              <a:t>Project 14: Nominate a Movie for an Academy Award</a:t>
            </a:r>
          </a:p>
          <a:p>
            <a:r>
              <a:rPr lang="en-US" dirty="0" smtClean="0"/>
              <a:t>January 6, 2012</a:t>
            </a:r>
            <a:endParaRPr lang="en-US" dirty="0"/>
          </a:p>
        </p:txBody>
      </p:sp>
    </p:spTree>
    <p:extLst>
      <p:ext uri="{BB962C8B-B14F-4D97-AF65-F5344CB8AC3E}">
        <p14:creationId xmlns:p14="http://schemas.microsoft.com/office/powerpoint/2010/main" val="1144354447"/>
      </p:ext>
    </p:extLst>
  </p:cSld>
  <p:clrMapOvr>
    <a:masterClrMapping/>
  </p:clrMapOvr>
  <p:transition spd="slow" advClick="0" advTm="7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anim calcmode="lin" valueType="num">
                                      <p:cBhvr>
                                        <p:cTn id="8" dur="2000" fill="hold"/>
                                        <p:tgtEl>
                                          <p:spTgt spid="4">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4">
                                            <p:txEl>
                                              <p:pRg st="0" end="0"/>
                                            </p:txEl>
                                          </p:spTgt>
                                        </p:tgtEl>
                                        <p:attrNameLst>
                                          <p:attrName>ppt_h</p:attrName>
                                        </p:attrNameLst>
                                      </p:cBhvr>
                                      <p:tavLst>
                                        <p:tav tm="0">
                                          <p:val>
                                            <p:strVal val="#ppt_h"/>
                                          </p:val>
                                        </p:tav>
                                        <p:tav tm="100000">
                                          <p:val>
                                            <p:strVal val="#ppt_h"/>
                                          </p:val>
                                        </p:tav>
                                      </p:tavLst>
                                    </p:anim>
                                  </p:childTnLst>
                                </p:cTn>
                              </p:par>
                              <p:par>
                                <p:cTn id="10" presetID="45" presetClass="entr" presetSubtype="0" fill="hold"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2000"/>
                                        <p:tgtEl>
                                          <p:spTgt spid="5">
                                            <p:txEl>
                                              <p:pRg st="0" end="0"/>
                                            </p:txEl>
                                          </p:spTgt>
                                        </p:tgtEl>
                                      </p:cBhvr>
                                    </p:animEffect>
                                    <p:anim calcmode="lin" valueType="num">
                                      <p:cBhvr>
                                        <p:cTn id="13" dur="2000" fill="hold"/>
                                        <p:tgtEl>
                                          <p:spTgt spid="5">
                                            <p:txEl>
                                              <p:pRg st="0" end="0"/>
                                            </p:txEl>
                                          </p:spTgt>
                                        </p:tgtEl>
                                        <p:attrNameLst>
                                          <p:attrName>ppt_w</p:attrName>
                                        </p:attrNameLst>
                                      </p:cBhvr>
                                      <p:tavLst>
                                        <p:tav tm="0" fmla="#ppt_w*sin(2.5*pi*$)">
                                          <p:val>
                                            <p:fltVal val="0"/>
                                          </p:val>
                                        </p:tav>
                                        <p:tav tm="100000">
                                          <p:val>
                                            <p:fltVal val="1"/>
                                          </p:val>
                                        </p:tav>
                                      </p:tavLst>
                                    </p:anim>
                                    <p:anim calcmode="lin" valueType="num">
                                      <p:cBhvr>
                                        <p:cTn id="14" dur="2000" fill="hold"/>
                                        <p:tgtEl>
                                          <p:spTgt spid="5">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232025"/>
            <a:ext cx="8686800" cy="769441"/>
          </a:xfrm>
          <a:prstGeom prst="rect">
            <a:avLst/>
          </a:prstGeom>
          <a:noFill/>
        </p:spPr>
        <p:txBody>
          <a:bodyPr wrap="square" rtlCol="0">
            <a:spAutoFit/>
          </a:bodyPr>
          <a:lstStyle/>
          <a:p>
            <a:pPr algn="ctr"/>
            <a:r>
              <a:rPr lang="en-US" sz="4400" dirty="0" smtClean="0">
                <a:ln>
                  <a:solidFill>
                    <a:schemeClr val="bg1"/>
                  </a:solidFill>
                </a:ln>
              </a:rPr>
              <a:t>The Little Rascals</a:t>
            </a:r>
            <a:endParaRPr lang="en-US" sz="4400" dirty="0">
              <a:ln>
                <a:solidFill>
                  <a:schemeClr val="bg1"/>
                </a:solidFill>
              </a:ln>
            </a:endParaRPr>
          </a:p>
        </p:txBody>
      </p:sp>
      <p:sp>
        <p:nvSpPr>
          <p:cNvPr id="3" name="TextBox 2"/>
          <p:cNvSpPr txBox="1"/>
          <p:nvPr/>
        </p:nvSpPr>
        <p:spPr>
          <a:xfrm>
            <a:off x="195943" y="1219199"/>
            <a:ext cx="8610600" cy="646331"/>
          </a:xfrm>
          <a:prstGeom prst="rect">
            <a:avLst/>
          </a:prstGeom>
          <a:noFill/>
        </p:spPr>
        <p:txBody>
          <a:bodyPr wrap="square" rtlCol="0">
            <a:spAutoFit/>
          </a:bodyPr>
          <a:lstStyle/>
          <a:p>
            <a:r>
              <a:rPr lang="en-US" sz="3600" dirty="0" smtClean="0"/>
              <a:t>Table of Contents</a:t>
            </a:r>
            <a:endParaRPr lang="en-US" sz="3600" dirty="0"/>
          </a:p>
        </p:txBody>
      </p:sp>
      <p:sp>
        <p:nvSpPr>
          <p:cNvPr id="4" name="TextBox 3"/>
          <p:cNvSpPr txBox="1"/>
          <p:nvPr/>
        </p:nvSpPr>
        <p:spPr>
          <a:xfrm>
            <a:off x="304800" y="2133600"/>
            <a:ext cx="8229600" cy="2677656"/>
          </a:xfrm>
          <a:prstGeom prst="rect">
            <a:avLst/>
          </a:prstGeom>
          <a:noFill/>
        </p:spPr>
        <p:txBody>
          <a:bodyPr wrap="square" rtlCol="0">
            <a:spAutoFit/>
          </a:bodyPr>
          <a:lstStyle/>
          <a:p>
            <a:r>
              <a:rPr lang="en-US" sz="2800" dirty="0" smtClean="0"/>
              <a:t>Meet the Cast</a:t>
            </a:r>
          </a:p>
          <a:p>
            <a:r>
              <a:rPr lang="en-US" sz="2800" dirty="0" smtClean="0"/>
              <a:t>Meet My Favorite Actor</a:t>
            </a:r>
          </a:p>
          <a:p>
            <a:r>
              <a:rPr lang="en-US" sz="2800" dirty="0" smtClean="0"/>
              <a:t>Little Rascals Review</a:t>
            </a:r>
          </a:p>
          <a:p>
            <a:r>
              <a:rPr lang="en-US" sz="2800" dirty="0" smtClean="0"/>
              <a:t>A “Must See” Movie</a:t>
            </a:r>
          </a:p>
          <a:p>
            <a:r>
              <a:rPr lang="en-US" sz="2800" dirty="0" smtClean="0"/>
              <a:t>Also In The Running…</a:t>
            </a:r>
          </a:p>
          <a:p>
            <a:r>
              <a:rPr lang="en-US" sz="2800" dirty="0" smtClean="0"/>
              <a:t>THE END</a:t>
            </a:r>
            <a:endParaRPr lang="en-US" sz="2800" dirty="0"/>
          </a:p>
        </p:txBody>
      </p:sp>
    </p:spTree>
    <p:extLst>
      <p:ext uri="{BB962C8B-B14F-4D97-AF65-F5344CB8AC3E}">
        <p14:creationId xmlns:p14="http://schemas.microsoft.com/office/powerpoint/2010/main" val="3787801710"/>
      </p:ext>
    </p:extLst>
  </p:cSld>
  <p:clrMapOvr>
    <a:masterClrMapping/>
  </p:clrMapOvr>
  <mc:AlternateContent xmlns:mc="http://schemas.openxmlformats.org/markup-compatibility/2006">
    <mc:Choice xmlns:p14="http://schemas.microsoft.com/office/powerpoint/2010/main" Requires="p14">
      <p:transition spd="slow" p14:dur="800" advClick="0" advTm="5000">
        <p:circle/>
      </p:transition>
    </mc:Choice>
    <mc:Fallback>
      <p:transition spd="slow" advClick="0" advTm="5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fade">
                                      <p:cBhvr>
                                        <p:cTn id="14" dur="1000"/>
                                        <p:tgtEl>
                                          <p:spTgt spid="4">
                                            <p:txEl>
                                              <p:pRg st="0" end="0"/>
                                            </p:txEl>
                                          </p:spTgt>
                                        </p:tgtEl>
                                      </p:cBhvr>
                                    </p:animEffect>
                                    <p:anim calcmode="lin" valueType="num">
                                      <p:cBhvr>
                                        <p:cTn id="15"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Effect transition="in" filter="fade">
                                      <p:cBhvr>
                                        <p:cTn id="19" dur="1000"/>
                                        <p:tgtEl>
                                          <p:spTgt spid="4">
                                            <p:txEl>
                                              <p:pRg st="1" end="1"/>
                                            </p:txEl>
                                          </p:spTgt>
                                        </p:tgtEl>
                                      </p:cBhvr>
                                    </p:animEffect>
                                    <p:anim calcmode="lin" valueType="num">
                                      <p:cBhvr>
                                        <p:cTn id="20"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4">
                                            <p:txEl>
                                              <p:pRg st="1" end="1"/>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1000"/>
                                        <p:tgtEl>
                                          <p:spTgt spid="4">
                                            <p:txEl>
                                              <p:pRg st="2" end="2"/>
                                            </p:txEl>
                                          </p:spTgt>
                                        </p:tgtEl>
                                      </p:cBhvr>
                                    </p:animEffect>
                                    <p:anim calcmode="lin" valueType="num">
                                      <p:cBhvr>
                                        <p:cTn id="25"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4">
                                            <p:txEl>
                                              <p:pRg st="2" end="2"/>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4">
                                            <p:txEl>
                                              <p:pRg st="3" end="3"/>
                                            </p:txEl>
                                          </p:spTgt>
                                        </p:tgtEl>
                                        <p:attrNameLst>
                                          <p:attrName>style.visibility</p:attrName>
                                        </p:attrNameLst>
                                      </p:cBhvr>
                                      <p:to>
                                        <p:strVal val="visible"/>
                                      </p:to>
                                    </p:set>
                                    <p:animEffect transition="in" filter="fade">
                                      <p:cBhvr>
                                        <p:cTn id="29" dur="1000"/>
                                        <p:tgtEl>
                                          <p:spTgt spid="4">
                                            <p:txEl>
                                              <p:pRg st="3" end="3"/>
                                            </p:txEl>
                                          </p:spTgt>
                                        </p:tgtEl>
                                      </p:cBhvr>
                                    </p:animEffect>
                                    <p:anim calcmode="lin" valueType="num">
                                      <p:cBhvr>
                                        <p:cTn id="30"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31" dur="1000" fill="hold"/>
                                        <p:tgtEl>
                                          <p:spTgt spid="4">
                                            <p:txEl>
                                              <p:pRg st="3" end="3"/>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4">
                                            <p:txEl>
                                              <p:pRg st="4" end="4"/>
                                            </p:txEl>
                                          </p:spTgt>
                                        </p:tgtEl>
                                        <p:attrNameLst>
                                          <p:attrName>style.visibility</p:attrName>
                                        </p:attrNameLst>
                                      </p:cBhvr>
                                      <p:to>
                                        <p:strVal val="visible"/>
                                      </p:to>
                                    </p:set>
                                    <p:animEffect transition="in" filter="fade">
                                      <p:cBhvr>
                                        <p:cTn id="34" dur="1000"/>
                                        <p:tgtEl>
                                          <p:spTgt spid="4">
                                            <p:txEl>
                                              <p:pRg st="4" end="4"/>
                                            </p:txEl>
                                          </p:spTgt>
                                        </p:tgtEl>
                                      </p:cBhvr>
                                    </p:animEffect>
                                    <p:anim calcmode="lin" valueType="num">
                                      <p:cBhvr>
                                        <p:cTn id="35"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6" dur="1000" fill="hold"/>
                                        <p:tgtEl>
                                          <p:spTgt spid="4">
                                            <p:txEl>
                                              <p:pRg st="4" end="4"/>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4">
                                            <p:txEl>
                                              <p:pRg st="5" end="5"/>
                                            </p:txEl>
                                          </p:spTgt>
                                        </p:tgtEl>
                                        <p:attrNameLst>
                                          <p:attrName>style.visibility</p:attrName>
                                        </p:attrNameLst>
                                      </p:cBhvr>
                                      <p:to>
                                        <p:strVal val="visible"/>
                                      </p:to>
                                    </p:set>
                                    <p:animEffect transition="in" filter="fade">
                                      <p:cBhvr>
                                        <p:cTn id="39" dur="1000"/>
                                        <p:tgtEl>
                                          <p:spTgt spid="4">
                                            <p:txEl>
                                              <p:pRg st="5" end="5"/>
                                            </p:txEl>
                                          </p:spTgt>
                                        </p:tgtEl>
                                      </p:cBhvr>
                                    </p:animEffect>
                                    <p:anim calcmode="lin" valueType="num">
                                      <p:cBhvr>
                                        <p:cTn id="40"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41" dur="1000" fill="hold"/>
                                        <p:tgtEl>
                                          <p:spTgt spid="4">
                                            <p:txEl>
                                              <p:pRg st="5" end="5"/>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3">
                                            <p:txEl>
                                              <p:pRg st="0" end="0"/>
                                            </p:txEl>
                                          </p:spTgt>
                                        </p:tgtEl>
                                        <p:attrNameLst>
                                          <p:attrName>style.visibility</p:attrName>
                                        </p:attrNameLst>
                                      </p:cBhvr>
                                      <p:to>
                                        <p:strVal val="visible"/>
                                      </p:to>
                                    </p:set>
                                    <p:animEffect transition="in" filter="fade">
                                      <p:cBhvr>
                                        <p:cTn id="44" dur="1000"/>
                                        <p:tgtEl>
                                          <p:spTgt spid="3">
                                            <p:txEl>
                                              <p:pRg st="0" end="0"/>
                                            </p:txEl>
                                          </p:spTgt>
                                        </p:tgtEl>
                                      </p:cBhvr>
                                    </p:animEffect>
                                    <p:anim calcmode="lin" valueType="num">
                                      <p:cBhvr>
                                        <p:cTn id="4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13944" y="228600"/>
            <a:ext cx="8610600" cy="646331"/>
          </a:xfrm>
          <a:prstGeom prst="rect">
            <a:avLst/>
          </a:prstGeom>
          <a:noFill/>
        </p:spPr>
        <p:txBody>
          <a:bodyPr wrap="square" rtlCol="0">
            <a:spAutoFit/>
          </a:bodyPr>
          <a:lstStyle/>
          <a:p>
            <a:pPr algn="ctr"/>
            <a:r>
              <a:rPr lang="en-US" sz="3600" dirty="0" smtClean="0"/>
              <a:t>Meet the Cast of The Little Rascals </a:t>
            </a:r>
            <a:endParaRPr lang="en-US" sz="3600" dirty="0"/>
          </a:p>
        </p:txBody>
      </p:sp>
      <p:graphicFrame>
        <p:nvGraphicFramePr>
          <p:cNvPr id="5" name="Table 4"/>
          <p:cNvGraphicFramePr>
            <a:graphicFrameLocks noGrp="1"/>
          </p:cNvGraphicFramePr>
          <p:nvPr>
            <p:extLst>
              <p:ext uri="{D42A27DB-BD31-4B8C-83A1-F6EECF244321}">
                <p14:modId xmlns:p14="http://schemas.microsoft.com/office/powerpoint/2010/main" val="3458480813"/>
              </p:ext>
            </p:extLst>
          </p:nvPr>
        </p:nvGraphicFramePr>
        <p:xfrm>
          <a:off x="160933" y="932766"/>
          <a:ext cx="8763000" cy="4992468"/>
        </p:xfrm>
        <a:graphic>
          <a:graphicData uri="http://schemas.openxmlformats.org/drawingml/2006/table">
            <a:tbl>
              <a:tblPr firstRow="1" bandRow="1">
                <a:tableStyleId>{69CF1AB2-1976-4502-BF36-3FF5EA218861}</a:tableStyleId>
              </a:tblPr>
              <a:tblGrid>
                <a:gridCol w="2734667"/>
                <a:gridCol w="6028333"/>
              </a:tblGrid>
              <a:tr h="832078">
                <a:tc>
                  <a:txBody>
                    <a:bodyPr/>
                    <a:lstStyle/>
                    <a:p>
                      <a:r>
                        <a:rPr lang="en-US" b="0" dirty="0" smtClean="0"/>
                        <a:t>Travis </a:t>
                      </a:r>
                      <a:r>
                        <a:rPr lang="en-US" b="0" dirty="0" err="1" smtClean="0"/>
                        <a:t>Tedford</a:t>
                      </a:r>
                      <a:endParaRPr lang="en-US" b="0" dirty="0"/>
                    </a:p>
                  </a:txBody>
                  <a:tcPr/>
                </a:tc>
                <a:tc>
                  <a:txBody>
                    <a:bodyPr/>
                    <a:lstStyle/>
                    <a:p>
                      <a:r>
                        <a:rPr lang="en-US" b="0" dirty="0" err="1" smtClean="0"/>
                        <a:t>Spanky</a:t>
                      </a:r>
                      <a:endParaRPr lang="en-US" b="0" dirty="0"/>
                    </a:p>
                  </a:txBody>
                  <a:tcPr/>
                </a:tc>
              </a:tr>
              <a:tr h="832078">
                <a:tc>
                  <a:txBody>
                    <a:bodyPr/>
                    <a:lstStyle/>
                    <a:p>
                      <a:r>
                        <a:rPr lang="en-US" dirty="0" smtClean="0"/>
                        <a:t>Bug Hall</a:t>
                      </a:r>
                      <a:endParaRPr lang="en-US" dirty="0"/>
                    </a:p>
                  </a:txBody>
                  <a:tcPr/>
                </a:tc>
                <a:tc>
                  <a:txBody>
                    <a:bodyPr/>
                    <a:lstStyle/>
                    <a:p>
                      <a:r>
                        <a:rPr lang="en-US" dirty="0" smtClean="0"/>
                        <a:t>Alfalfa </a:t>
                      </a:r>
                      <a:endParaRPr lang="en-US" dirty="0"/>
                    </a:p>
                  </a:txBody>
                  <a:tcPr/>
                </a:tc>
              </a:tr>
              <a:tr h="832078">
                <a:tc>
                  <a:txBody>
                    <a:bodyPr/>
                    <a:lstStyle/>
                    <a:p>
                      <a:r>
                        <a:rPr lang="en-US" dirty="0" smtClean="0"/>
                        <a:t>Brittany Ashton Holmes </a:t>
                      </a:r>
                      <a:endParaRPr lang="en-US" dirty="0"/>
                    </a:p>
                  </a:txBody>
                  <a:tcPr/>
                </a:tc>
                <a:tc>
                  <a:txBody>
                    <a:bodyPr/>
                    <a:lstStyle/>
                    <a:p>
                      <a:r>
                        <a:rPr lang="en-US" dirty="0" smtClean="0"/>
                        <a:t>Darla</a:t>
                      </a:r>
                      <a:endParaRPr lang="en-US" dirty="0"/>
                    </a:p>
                  </a:txBody>
                  <a:tcPr/>
                </a:tc>
              </a:tr>
              <a:tr h="832078">
                <a:tc>
                  <a:txBody>
                    <a:bodyPr/>
                    <a:lstStyle/>
                    <a:p>
                      <a:r>
                        <a:rPr lang="en-US" dirty="0" smtClean="0"/>
                        <a:t>Kevin Jamal</a:t>
                      </a:r>
                      <a:r>
                        <a:rPr lang="en-US" baseline="0" dirty="0" smtClean="0"/>
                        <a:t> Woods</a:t>
                      </a:r>
                      <a:endParaRPr lang="en-US" dirty="0"/>
                    </a:p>
                  </a:txBody>
                  <a:tcPr/>
                </a:tc>
                <a:tc>
                  <a:txBody>
                    <a:bodyPr/>
                    <a:lstStyle/>
                    <a:p>
                      <a:r>
                        <a:rPr lang="en-US" dirty="0" smtClean="0"/>
                        <a:t>Stymie</a:t>
                      </a:r>
                      <a:endParaRPr lang="en-US" dirty="0"/>
                    </a:p>
                  </a:txBody>
                  <a:tcPr/>
                </a:tc>
              </a:tr>
              <a:tr h="832078">
                <a:tc>
                  <a:txBody>
                    <a:bodyPr/>
                    <a:lstStyle/>
                    <a:p>
                      <a:r>
                        <a:rPr lang="en-US" dirty="0" smtClean="0"/>
                        <a:t>Courtland</a:t>
                      </a:r>
                      <a:r>
                        <a:rPr lang="en-US" baseline="0" dirty="0" smtClean="0"/>
                        <a:t> Mead</a:t>
                      </a:r>
                      <a:endParaRPr lang="en-US" dirty="0"/>
                    </a:p>
                  </a:txBody>
                  <a:tcPr/>
                </a:tc>
                <a:tc>
                  <a:txBody>
                    <a:bodyPr/>
                    <a:lstStyle/>
                    <a:p>
                      <a:r>
                        <a:rPr lang="en-US" dirty="0" smtClean="0"/>
                        <a:t>Uh-huh</a:t>
                      </a:r>
                      <a:endParaRPr lang="en-US" dirty="0"/>
                    </a:p>
                  </a:txBody>
                  <a:tcPr/>
                </a:tc>
              </a:tr>
              <a:tr h="832078">
                <a:tc>
                  <a:txBody>
                    <a:bodyPr/>
                    <a:lstStyle/>
                    <a:p>
                      <a:r>
                        <a:rPr lang="en-US" dirty="0" smtClean="0"/>
                        <a:t>Jordan </a:t>
                      </a:r>
                      <a:r>
                        <a:rPr lang="en-US" dirty="0" err="1" smtClean="0"/>
                        <a:t>Warkol</a:t>
                      </a:r>
                      <a:endParaRPr lang="en-US" dirty="0"/>
                    </a:p>
                  </a:txBody>
                  <a:tcPr/>
                </a:tc>
                <a:tc>
                  <a:txBody>
                    <a:bodyPr/>
                    <a:lstStyle/>
                    <a:p>
                      <a:r>
                        <a:rPr lang="en-US" dirty="0" err="1" smtClean="0"/>
                        <a:t>Froggy</a:t>
                      </a:r>
                      <a:endParaRPr lang="en-US" dirty="0"/>
                    </a:p>
                  </a:txBody>
                  <a:tcPr/>
                </a:tc>
              </a:tr>
            </a:tbl>
          </a:graphicData>
        </a:graphic>
      </p:graphicFrame>
      <p:sp>
        <p:nvSpPr>
          <p:cNvPr id="6" name="TextBox 5"/>
          <p:cNvSpPr txBox="1"/>
          <p:nvPr/>
        </p:nvSpPr>
        <p:spPr>
          <a:xfrm>
            <a:off x="304800" y="6209300"/>
            <a:ext cx="7772400" cy="369332"/>
          </a:xfrm>
          <a:prstGeom prst="rect">
            <a:avLst/>
          </a:prstGeom>
          <a:noFill/>
        </p:spPr>
        <p:txBody>
          <a:bodyPr wrap="square" rtlCol="0">
            <a:spAutoFit/>
          </a:bodyPr>
          <a:lstStyle/>
          <a:p>
            <a:r>
              <a:rPr lang="en-US" dirty="0" smtClean="0">
                <a:hlinkClick r:id="rId2" action="ppaction://hlinksldjump"/>
              </a:rPr>
              <a:t>Click here to return to the Table of Contents.</a:t>
            </a:r>
            <a:endParaRPr lang="en-US" dirty="0"/>
          </a:p>
        </p:txBody>
      </p:sp>
      <p:pic>
        <p:nvPicPr>
          <p:cNvPr id="1026" name="Picture 2" descr="http://ia.media-imdb.com/images/M/MV5BMTc0Njc0OTczM15BMl5BanBnXkFtZTcwNTA4NjgwMw@@._V1._SX640_SY722_.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91200" y="868836"/>
            <a:ext cx="956720" cy="107975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images.wikia.com/charmed/images/2/2b/Bug_Hall_Alfalfa.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91400" y="1676400"/>
            <a:ext cx="936078" cy="108585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ia.media-imdb.com/images/M/MV5BOTMxODc3MjQ4NF5BMl5BanBnXkFtZTcwMDYwNzgwMw@@._V1._SX640_SY767_.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715000" y="2514600"/>
            <a:ext cx="914400" cy="1095112"/>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ia.media-imdb.com/images/M/MV5BNTI5NDQwNDc4Ml5BMl5BanBnXkFtZTcwNDI5NjgwMw@@._V1._SX640_SY753_.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147970" y="3352800"/>
            <a:ext cx="962758" cy="1134544"/>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http://3.bp.blogspot.com/-QoKQY_nvgqk/TttANUUoHaI/AAAAAAAAJJw/jAWSybg8AsQ/s1600/Porky_zachary_malbry.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233958" y="4287012"/>
            <a:ext cx="1535906" cy="838200"/>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http://t0.gstatic.com/images?q=tbn:ANd9GcTDzZgmazZmuLJZ3p-pqOVbo0DBC3ipvGBaMVaXuaZmWA1hQsv4e1xYZ3EODA"/>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775352" y="4876800"/>
            <a:ext cx="1024449" cy="1212366"/>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http://media.screened.com/uploads/0/1658/222207-little_rascals_ver2_xlg_large.jpg">
            <a:hlinkClick r:id="rId2" action="ppaction://hlinksldjump"/>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619244" y="5236464"/>
            <a:ext cx="1017954" cy="15880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0603031"/>
      </p:ext>
    </p:extLst>
  </p:cSld>
  <p:clrMapOvr>
    <a:masterClrMapping/>
  </p:clrMapOvr>
  <mc:AlternateContent xmlns:mc="http://schemas.openxmlformats.org/markup-compatibility/2006">
    <mc:Choice xmlns:p14="http://schemas.microsoft.com/office/powerpoint/2010/main" Requires="p14">
      <p:transition spd="slow" p14:dur="3400" advClick="0" advTm="6000">
        <p14:reveal/>
      </p:transition>
    </mc:Choice>
    <mc:Fallback>
      <p:transition spd="slow"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22504" y="380999"/>
            <a:ext cx="8686800" cy="769441"/>
          </a:xfrm>
          <a:prstGeom prst="rect">
            <a:avLst/>
          </a:prstGeom>
          <a:noFill/>
        </p:spPr>
        <p:txBody>
          <a:bodyPr wrap="square" rtlCol="0">
            <a:spAutoFit/>
          </a:bodyPr>
          <a:lstStyle/>
          <a:p>
            <a:pPr algn="ctr"/>
            <a:r>
              <a:rPr lang="en-US" sz="4400" dirty="0" smtClean="0"/>
              <a:t>Meet my Favorite Actor</a:t>
            </a:r>
            <a:endParaRPr lang="en-US" sz="4400" dirty="0"/>
          </a:p>
        </p:txBody>
      </p:sp>
      <p:sp>
        <p:nvSpPr>
          <p:cNvPr id="4" name="TextBox 3"/>
          <p:cNvSpPr txBox="1"/>
          <p:nvPr/>
        </p:nvSpPr>
        <p:spPr>
          <a:xfrm>
            <a:off x="381000" y="1600200"/>
            <a:ext cx="8534400" cy="2246769"/>
          </a:xfrm>
          <a:prstGeom prst="rect">
            <a:avLst/>
          </a:prstGeom>
          <a:noFill/>
        </p:spPr>
        <p:txBody>
          <a:bodyPr wrap="square" rtlCol="0">
            <a:spAutoFit/>
          </a:bodyPr>
          <a:lstStyle/>
          <a:p>
            <a:r>
              <a:rPr lang="en-US" sz="2800" dirty="0" err="1" smtClean="0"/>
              <a:t>Spanky’s</a:t>
            </a:r>
            <a:r>
              <a:rPr lang="en-US" sz="2800" dirty="0" smtClean="0"/>
              <a:t> full name is Travis </a:t>
            </a:r>
            <a:r>
              <a:rPr lang="en-US" sz="2800" dirty="0" err="1" smtClean="0"/>
              <a:t>Tedford</a:t>
            </a:r>
            <a:r>
              <a:rPr lang="en-US" sz="2800" dirty="0" smtClean="0"/>
              <a:t>. He was born on August 19, 1988 and is 23 years old. He lives in Garland, Texas. Was born and raised in Rockwell, Texas. The first movie he was in was the Little Rascals. He worked at Wal-Mart for a long time and then a bank. </a:t>
            </a:r>
            <a:endParaRPr lang="en-US" sz="2800" dirty="0"/>
          </a:p>
        </p:txBody>
      </p:sp>
      <p:pic>
        <p:nvPicPr>
          <p:cNvPr id="6" name="Picture 2" descr="http://ia.media-imdb.com/images/M/MV5BMTc0Njc0OTczM15BMl5BanBnXkFtZTcwNTA4NjgwMw@@._V1._SX640_SY722_.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48400" y="3748640"/>
            <a:ext cx="2127767" cy="2401397"/>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353568" y="5943600"/>
            <a:ext cx="4354462" cy="369332"/>
          </a:xfrm>
          <a:prstGeom prst="rect">
            <a:avLst/>
          </a:prstGeom>
        </p:spPr>
        <p:txBody>
          <a:bodyPr wrap="none">
            <a:spAutoFit/>
          </a:bodyPr>
          <a:lstStyle/>
          <a:p>
            <a:r>
              <a:rPr lang="en-US" dirty="0">
                <a:hlinkClick r:id="rId3" action="ppaction://hlinksldjump"/>
              </a:rPr>
              <a:t>Click here to return to the Table of Contents.</a:t>
            </a:r>
            <a:endParaRPr lang="en-US" dirty="0"/>
          </a:p>
        </p:txBody>
      </p:sp>
      <p:pic>
        <p:nvPicPr>
          <p:cNvPr id="2052" name="Picture 4" descr="http://media.screened.com/uploads/0/1658/222207-little_rascals_ver2_xlg_large.jpg">
            <a:hlinkClick r:id="rId3" action="ppaction://hlinksldjump"/>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00201" y="4267200"/>
            <a:ext cx="1091348" cy="17025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6352605"/>
      </p:ext>
    </p:extLst>
  </p:cSld>
  <p:clrMapOvr>
    <a:masterClrMapping/>
  </p:clrMapOvr>
  <mc:AlternateContent xmlns:mc="http://schemas.openxmlformats.org/markup-compatibility/2006">
    <mc:Choice xmlns:p14="http://schemas.microsoft.com/office/powerpoint/2010/main" Requires="p14">
      <p:transition spd="slow" p14:dur="2000" advTm="8000"/>
    </mc:Choice>
    <mc:Fallback>
      <p:transition spd="slow" advTm="8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80">
                                          <p:stCondLst>
                                            <p:cond delay="0"/>
                                          </p:stCondLst>
                                        </p:cTn>
                                        <p:tgtEl>
                                          <p:spTgt spid="6"/>
                                        </p:tgtEl>
                                      </p:cBhvr>
                                    </p:animEffect>
                                    <p:anim calcmode="lin" valueType="num">
                                      <p:cBhvr>
                                        <p:cTn id="24"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29" dur="26">
                                          <p:stCondLst>
                                            <p:cond delay="650"/>
                                          </p:stCondLst>
                                        </p:cTn>
                                        <p:tgtEl>
                                          <p:spTgt spid="6"/>
                                        </p:tgtEl>
                                      </p:cBhvr>
                                      <p:to x="100000" y="60000"/>
                                    </p:animScale>
                                    <p:animScale>
                                      <p:cBhvr>
                                        <p:cTn id="30" dur="166" decel="50000">
                                          <p:stCondLst>
                                            <p:cond delay="676"/>
                                          </p:stCondLst>
                                        </p:cTn>
                                        <p:tgtEl>
                                          <p:spTgt spid="6"/>
                                        </p:tgtEl>
                                      </p:cBhvr>
                                      <p:to x="100000" y="100000"/>
                                    </p:animScale>
                                    <p:animScale>
                                      <p:cBhvr>
                                        <p:cTn id="31" dur="26">
                                          <p:stCondLst>
                                            <p:cond delay="1312"/>
                                          </p:stCondLst>
                                        </p:cTn>
                                        <p:tgtEl>
                                          <p:spTgt spid="6"/>
                                        </p:tgtEl>
                                      </p:cBhvr>
                                      <p:to x="100000" y="80000"/>
                                    </p:animScale>
                                    <p:animScale>
                                      <p:cBhvr>
                                        <p:cTn id="32" dur="166" decel="50000">
                                          <p:stCondLst>
                                            <p:cond delay="1338"/>
                                          </p:stCondLst>
                                        </p:cTn>
                                        <p:tgtEl>
                                          <p:spTgt spid="6"/>
                                        </p:tgtEl>
                                      </p:cBhvr>
                                      <p:to x="100000" y="100000"/>
                                    </p:animScale>
                                    <p:animScale>
                                      <p:cBhvr>
                                        <p:cTn id="33" dur="26">
                                          <p:stCondLst>
                                            <p:cond delay="1642"/>
                                          </p:stCondLst>
                                        </p:cTn>
                                        <p:tgtEl>
                                          <p:spTgt spid="6"/>
                                        </p:tgtEl>
                                      </p:cBhvr>
                                      <p:to x="100000" y="90000"/>
                                    </p:animScale>
                                    <p:animScale>
                                      <p:cBhvr>
                                        <p:cTn id="34" dur="166" decel="50000">
                                          <p:stCondLst>
                                            <p:cond delay="1668"/>
                                          </p:stCondLst>
                                        </p:cTn>
                                        <p:tgtEl>
                                          <p:spTgt spid="6"/>
                                        </p:tgtEl>
                                      </p:cBhvr>
                                      <p:to x="100000" y="100000"/>
                                    </p:animScale>
                                    <p:animScale>
                                      <p:cBhvr>
                                        <p:cTn id="35" dur="26">
                                          <p:stCondLst>
                                            <p:cond delay="1808"/>
                                          </p:stCondLst>
                                        </p:cTn>
                                        <p:tgtEl>
                                          <p:spTgt spid="6"/>
                                        </p:tgtEl>
                                      </p:cBhvr>
                                      <p:to x="100000" y="95000"/>
                                    </p:animScale>
                                    <p:animScale>
                                      <p:cBhvr>
                                        <p:cTn id="36" dur="166" decel="50000">
                                          <p:stCondLst>
                                            <p:cond delay="1834"/>
                                          </p:stCondLst>
                                        </p:cTn>
                                        <p:tgtEl>
                                          <p:spTgt spid="6"/>
                                        </p:tgtEl>
                                      </p:cBhvr>
                                      <p:to x="100000" y="100000"/>
                                    </p:animScale>
                                  </p:childTnLst>
                                </p:cTn>
                              </p:par>
                              <p:par>
                                <p:cTn id="37" presetID="26" presetClass="entr" presetSubtype="0" fill="hold" nodeType="withEffect">
                                  <p:stCondLst>
                                    <p:cond delay="0"/>
                                  </p:stCondLst>
                                  <p:childTnLst>
                                    <p:set>
                                      <p:cBhvr>
                                        <p:cTn id="38" dur="1" fill="hold">
                                          <p:stCondLst>
                                            <p:cond delay="0"/>
                                          </p:stCondLst>
                                        </p:cTn>
                                        <p:tgtEl>
                                          <p:spTgt spid="4">
                                            <p:txEl>
                                              <p:pRg st="0" end="0"/>
                                            </p:txEl>
                                          </p:spTgt>
                                        </p:tgtEl>
                                        <p:attrNameLst>
                                          <p:attrName>style.visibility</p:attrName>
                                        </p:attrNameLst>
                                      </p:cBhvr>
                                      <p:to>
                                        <p:strVal val="visible"/>
                                      </p:to>
                                    </p:set>
                                    <p:animEffect transition="in" filter="wipe(down)">
                                      <p:cBhvr>
                                        <p:cTn id="39" dur="580">
                                          <p:stCondLst>
                                            <p:cond delay="0"/>
                                          </p:stCondLst>
                                        </p:cTn>
                                        <p:tgtEl>
                                          <p:spTgt spid="4">
                                            <p:txEl>
                                              <p:pRg st="0" end="0"/>
                                            </p:txEl>
                                          </p:spTgt>
                                        </p:tgtEl>
                                      </p:cBhvr>
                                    </p:animEffect>
                                    <p:anim calcmode="lin" valueType="num">
                                      <p:cBhvr>
                                        <p:cTn id="40" dur="1822" tmFilter="0,0; 0.14,0.36; 0.43,0.73; 0.71,0.91; 1.0,1.0">
                                          <p:stCondLst>
                                            <p:cond delay="0"/>
                                          </p:stCondLst>
                                        </p:cTn>
                                        <p:tgtEl>
                                          <p:spTgt spid="4">
                                            <p:txEl>
                                              <p:pRg st="0" end="0"/>
                                            </p:txEl>
                                          </p:spTgt>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4">
                                            <p:txEl>
                                              <p:pRg st="0" end="0"/>
                                            </p:txEl>
                                          </p:spTgt>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4">
                                            <p:txEl>
                                              <p:pRg st="0" end="0"/>
                                            </p:txEl>
                                          </p:spTgt>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4">
                                            <p:txEl>
                                              <p:pRg st="0" end="0"/>
                                            </p:txEl>
                                          </p:spTgt>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4">
                                            <p:txEl>
                                              <p:pRg st="0" end="0"/>
                                            </p:txEl>
                                          </p:spTgt>
                                        </p:tgtEl>
                                        <p:attrNameLst>
                                          <p:attrName>ppt_y</p:attrName>
                                        </p:attrNameLst>
                                      </p:cBhvr>
                                      <p:tavLst>
                                        <p:tav tm="0" fmla="#ppt_y-sin(pi*$)/81">
                                          <p:val>
                                            <p:fltVal val="0"/>
                                          </p:val>
                                        </p:tav>
                                        <p:tav tm="100000">
                                          <p:val>
                                            <p:fltVal val="1"/>
                                          </p:val>
                                        </p:tav>
                                      </p:tavLst>
                                    </p:anim>
                                    <p:animScale>
                                      <p:cBhvr>
                                        <p:cTn id="45" dur="26">
                                          <p:stCondLst>
                                            <p:cond delay="650"/>
                                          </p:stCondLst>
                                        </p:cTn>
                                        <p:tgtEl>
                                          <p:spTgt spid="4">
                                            <p:txEl>
                                              <p:pRg st="0" end="0"/>
                                            </p:txEl>
                                          </p:spTgt>
                                        </p:tgtEl>
                                      </p:cBhvr>
                                      <p:to x="100000" y="60000"/>
                                    </p:animScale>
                                    <p:animScale>
                                      <p:cBhvr>
                                        <p:cTn id="46" dur="166" decel="50000">
                                          <p:stCondLst>
                                            <p:cond delay="676"/>
                                          </p:stCondLst>
                                        </p:cTn>
                                        <p:tgtEl>
                                          <p:spTgt spid="4">
                                            <p:txEl>
                                              <p:pRg st="0" end="0"/>
                                            </p:txEl>
                                          </p:spTgt>
                                        </p:tgtEl>
                                      </p:cBhvr>
                                      <p:to x="100000" y="100000"/>
                                    </p:animScale>
                                    <p:animScale>
                                      <p:cBhvr>
                                        <p:cTn id="47" dur="26">
                                          <p:stCondLst>
                                            <p:cond delay="1312"/>
                                          </p:stCondLst>
                                        </p:cTn>
                                        <p:tgtEl>
                                          <p:spTgt spid="4">
                                            <p:txEl>
                                              <p:pRg st="0" end="0"/>
                                            </p:txEl>
                                          </p:spTgt>
                                        </p:tgtEl>
                                      </p:cBhvr>
                                      <p:to x="100000" y="80000"/>
                                    </p:animScale>
                                    <p:animScale>
                                      <p:cBhvr>
                                        <p:cTn id="48" dur="166" decel="50000">
                                          <p:stCondLst>
                                            <p:cond delay="1338"/>
                                          </p:stCondLst>
                                        </p:cTn>
                                        <p:tgtEl>
                                          <p:spTgt spid="4">
                                            <p:txEl>
                                              <p:pRg st="0" end="0"/>
                                            </p:txEl>
                                          </p:spTgt>
                                        </p:tgtEl>
                                      </p:cBhvr>
                                      <p:to x="100000" y="100000"/>
                                    </p:animScale>
                                    <p:animScale>
                                      <p:cBhvr>
                                        <p:cTn id="49" dur="26">
                                          <p:stCondLst>
                                            <p:cond delay="1642"/>
                                          </p:stCondLst>
                                        </p:cTn>
                                        <p:tgtEl>
                                          <p:spTgt spid="4">
                                            <p:txEl>
                                              <p:pRg st="0" end="0"/>
                                            </p:txEl>
                                          </p:spTgt>
                                        </p:tgtEl>
                                      </p:cBhvr>
                                      <p:to x="100000" y="90000"/>
                                    </p:animScale>
                                    <p:animScale>
                                      <p:cBhvr>
                                        <p:cTn id="50" dur="166" decel="50000">
                                          <p:stCondLst>
                                            <p:cond delay="1668"/>
                                          </p:stCondLst>
                                        </p:cTn>
                                        <p:tgtEl>
                                          <p:spTgt spid="4">
                                            <p:txEl>
                                              <p:pRg st="0" end="0"/>
                                            </p:txEl>
                                          </p:spTgt>
                                        </p:tgtEl>
                                      </p:cBhvr>
                                      <p:to x="100000" y="100000"/>
                                    </p:animScale>
                                    <p:animScale>
                                      <p:cBhvr>
                                        <p:cTn id="51" dur="26">
                                          <p:stCondLst>
                                            <p:cond delay="1808"/>
                                          </p:stCondLst>
                                        </p:cTn>
                                        <p:tgtEl>
                                          <p:spTgt spid="4">
                                            <p:txEl>
                                              <p:pRg st="0" end="0"/>
                                            </p:txEl>
                                          </p:spTgt>
                                        </p:tgtEl>
                                      </p:cBhvr>
                                      <p:to x="100000" y="95000"/>
                                    </p:animScale>
                                    <p:animScale>
                                      <p:cBhvr>
                                        <p:cTn id="52" dur="166" decel="50000">
                                          <p:stCondLst>
                                            <p:cond delay="1834"/>
                                          </p:stCondLst>
                                        </p:cTn>
                                        <p:tgtEl>
                                          <p:spTgt spid="4">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381000"/>
            <a:ext cx="8610600" cy="707886"/>
          </a:xfrm>
          <a:prstGeom prst="rect">
            <a:avLst/>
          </a:prstGeom>
          <a:noFill/>
        </p:spPr>
        <p:txBody>
          <a:bodyPr wrap="square" rtlCol="0">
            <a:spAutoFit/>
          </a:bodyPr>
          <a:lstStyle/>
          <a:p>
            <a:pPr algn="ctr"/>
            <a:r>
              <a:rPr lang="en-US" sz="4000" dirty="0" smtClean="0">
                <a:ln>
                  <a:solidFill>
                    <a:schemeClr val="bg1"/>
                  </a:solidFill>
                </a:ln>
              </a:rPr>
              <a:t>The Little Rascals Review</a:t>
            </a:r>
            <a:endParaRPr lang="en-US" sz="4000" dirty="0">
              <a:ln>
                <a:solidFill>
                  <a:schemeClr val="bg1"/>
                </a:solidFill>
              </a:ln>
            </a:endParaRPr>
          </a:p>
        </p:txBody>
      </p:sp>
      <p:sp>
        <p:nvSpPr>
          <p:cNvPr id="4" name="TextBox 3"/>
          <p:cNvSpPr txBox="1"/>
          <p:nvPr/>
        </p:nvSpPr>
        <p:spPr>
          <a:xfrm>
            <a:off x="304800" y="1143000"/>
            <a:ext cx="8458200" cy="2677656"/>
          </a:xfrm>
          <a:prstGeom prst="rect">
            <a:avLst/>
          </a:prstGeom>
          <a:noFill/>
        </p:spPr>
        <p:txBody>
          <a:bodyPr wrap="square" rtlCol="0">
            <a:spAutoFit/>
          </a:bodyPr>
          <a:lstStyle/>
          <a:p>
            <a:r>
              <a:rPr lang="en-US" sz="2400" dirty="0" smtClean="0"/>
              <a:t>The movie is about how the boys and the girls do not like each other and at a mini war. The boys have a clubhouse and do not allow any girls near or in it. Eventually, Alfalfa and Darla fall in love; and in the end the boys and girls all get along and like each other. This movie is very funny because the drama between the girls and the boys and they way they try and be the best is very entertaining. Such as when they had a boxcar race. </a:t>
            </a:r>
            <a:endParaRPr lang="en-US" sz="2400" dirty="0"/>
          </a:p>
        </p:txBody>
      </p:sp>
      <p:sp>
        <p:nvSpPr>
          <p:cNvPr id="5" name="Rectangle 4"/>
          <p:cNvSpPr/>
          <p:nvPr/>
        </p:nvSpPr>
        <p:spPr>
          <a:xfrm>
            <a:off x="353568" y="5943600"/>
            <a:ext cx="4354462" cy="369332"/>
          </a:xfrm>
          <a:prstGeom prst="rect">
            <a:avLst/>
          </a:prstGeom>
        </p:spPr>
        <p:txBody>
          <a:bodyPr wrap="none">
            <a:spAutoFit/>
          </a:bodyPr>
          <a:lstStyle/>
          <a:p>
            <a:r>
              <a:rPr lang="en-US" dirty="0">
                <a:hlinkClick r:id="rId2" action="ppaction://hlinksldjump"/>
              </a:rPr>
              <a:t>Click here to return to the Table of Contents.</a:t>
            </a:r>
            <a:endParaRPr lang="en-US" dirty="0"/>
          </a:p>
        </p:txBody>
      </p:sp>
      <p:pic>
        <p:nvPicPr>
          <p:cNvPr id="6" name="Picture 4" descr="http://media.screened.com/uploads/0/1658/222207-little_rascals_ver2_xlg_large.jpg">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00201" y="4267200"/>
            <a:ext cx="1091348" cy="1702504"/>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http://image.xyface.com/image/t/movie-the-little-rascals/the-little-rascals-24636.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0600" y="3988588"/>
            <a:ext cx="2998074" cy="21396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920232"/>
      </p:ext>
    </p:extLst>
  </p:cSld>
  <p:clrMapOvr>
    <a:masterClrMapping/>
  </p:clrMapOvr>
  <mc:AlternateContent xmlns:mc="http://schemas.openxmlformats.org/markup-compatibility/2006">
    <mc:Choice xmlns:p14="http://schemas.microsoft.com/office/powerpoint/2010/main" Requires="p14">
      <p:transition spd="slow" p14:dur="1500" advClick="0" advTm="10000">
        <p:split orient="vert"/>
      </p:transition>
    </mc:Choice>
    <mc:Fallback>
      <p:transition spd="slow" advClick="0" advTm="10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circle(in)">
                                      <p:cBhvr>
                                        <p:cTn id="7" dur="2000"/>
                                        <p:tgtEl>
                                          <p:spTgt spid="2">
                                            <p:txEl>
                                              <p:pRg st="0" end="0"/>
                                            </p:txEl>
                                          </p:spTgt>
                                        </p:tgtEl>
                                      </p:cBhvr>
                                    </p:animEffect>
                                  </p:childTnLst>
                                </p:cTn>
                              </p:par>
                              <p:par>
                                <p:cTn id="8" presetID="6" presetClass="entr" presetSubtype="16" fill="hold"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circle(in)">
                                      <p:cBhvr>
                                        <p:cTn id="10" dur="2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381000"/>
            <a:ext cx="8534400" cy="646331"/>
          </a:xfrm>
          <a:prstGeom prst="rect">
            <a:avLst/>
          </a:prstGeom>
          <a:noFill/>
        </p:spPr>
        <p:txBody>
          <a:bodyPr wrap="square" rtlCol="0">
            <a:spAutoFit/>
          </a:bodyPr>
          <a:lstStyle/>
          <a:p>
            <a:pPr algn="ctr"/>
            <a:r>
              <a:rPr lang="en-US" sz="3600" dirty="0" smtClean="0"/>
              <a:t>A “Must See” Movie </a:t>
            </a:r>
            <a:endParaRPr lang="en-US" sz="3600" dirty="0"/>
          </a:p>
        </p:txBody>
      </p:sp>
      <p:sp>
        <p:nvSpPr>
          <p:cNvPr id="3" name="TextBox 2"/>
          <p:cNvSpPr txBox="1"/>
          <p:nvPr/>
        </p:nvSpPr>
        <p:spPr>
          <a:xfrm>
            <a:off x="304800" y="1295400"/>
            <a:ext cx="8458200" cy="2677656"/>
          </a:xfrm>
          <a:prstGeom prst="rect">
            <a:avLst/>
          </a:prstGeom>
          <a:noFill/>
        </p:spPr>
        <p:txBody>
          <a:bodyPr wrap="square" rtlCol="0">
            <a:spAutoFit/>
          </a:bodyPr>
          <a:lstStyle/>
          <a:p>
            <a:r>
              <a:rPr lang="en-US" sz="2400" dirty="0" smtClean="0"/>
              <a:t>This remarkable film is worth an Academy award because of its spectacular plot  that engages the audience through it suspenseful scenarios. It is all about the confusion the children meet when dealing with love. In the beginning the boys and girls hate each other but in the end they all fall in love.  It is a very funny movie that will keep you very entertained. Overall the movie it a great comedy, which is very entertaining, suspenseful, and dramatic. </a:t>
            </a:r>
            <a:endParaRPr lang="en-US" sz="2400" dirty="0"/>
          </a:p>
        </p:txBody>
      </p:sp>
      <p:sp>
        <p:nvSpPr>
          <p:cNvPr id="4" name="Rectangle 3"/>
          <p:cNvSpPr/>
          <p:nvPr/>
        </p:nvSpPr>
        <p:spPr>
          <a:xfrm>
            <a:off x="353568" y="5943600"/>
            <a:ext cx="4354462" cy="369332"/>
          </a:xfrm>
          <a:prstGeom prst="rect">
            <a:avLst/>
          </a:prstGeom>
        </p:spPr>
        <p:txBody>
          <a:bodyPr wrap="none">
            <a:spAutoFit/>
          </a:bodyPr>
          <a:lstStyle/>
          <a:p>
            <a:r>
              <a:rPr lang="en-US" dirty="0">
                <a:hlinkClick r:id="rId2" action="ppaction://hlinksldjump"/>
              </a:rPr>
              <a:t>Click here to return to the Table of Contents.</a:t>
            </a:r>
            <a:endParaRPr lang="en-US" dirty="0"/>
          </a:p>
        </p:txBody>
      </p:sp>
      <p:pic>
        <p:nvPicPr>
          <p:cNvPr id="5" name="Picture 4" descr="http://media.screened.com/uploads/0/1658/222207-little_rascals_ver2_xlg_large.jpg">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00201" y="4267200"/>
            <a:ext cx="1091348" cy="1702504"/>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t0.gstatic.com/images?q=tbn:ANd9GcRkGDpBF3QEeezfhcRU5FL9jl12JzMQUeLfEgAvS62VqCI1I3_d_JTbj4qR1w"/>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05400" y="4138357"/>
            <a:ext cx="2590800" cy="20116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8211166"/>
      </p:ext>
    </p:extLst>
  </p:cSld>
  <p:clrMapOvr>
    <a:masterClrMapping/>
  </p:clrMapOvr>
  <p:transition spd="slow" advClick="0" advTm="9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228600"/>
            <a:ext cx="8610600" cy="646331"/>
          </a:xfrm>
          <a:prstGeom prst="rect">
            <a:avLst/>
          </a:prstGeom>
          <a:noFill/>
        </p:spPr>
        <p:txBody>
          <a:bodyPr wrap="square" rtlCol="0">
            <a:spAutoFit/>
          </a:bodyPr>
          <a:lstStyle/>
          <a:p>
            <a:pPr algn="ctr"/>
            <a:r>
              <a:rPr lang="en-US" sz="3600" dirty="0" smtClean="0"/>
              <a:t>Also in the Running…</a:t>
            </a:r>
            <a:endParaRPr lang="en-US" sz="3600" dirty="0"/>
          </a:p>
        </p:txBody>
      </p:sp>
      <p:sp>
        <p:nvSpPr>
          <p:cNvPr id="4" name="Rectangle 3"/>
          <p:cNvSpPr/>
          <p:nvPr/>
        </p:nvSpPr>
        <p:spPr>
          <a:xfrm>
            <a:off x="219104" y="6286828"/>
            <a:ext cx="4354462" cy="369332"/>
          </a:xfrm>
          <a:prstGeom prst="rect">
            <a:avLst/>
          </a:prstGeom>
        </p:spPr>
        <p:txBody>
          <a:bodyPr wrap="none">
            <a:spAutoFit/>
          </a:bodyPr>
          <a:lstStyle/>
          <a:p>
            <a:r>
              <a:rPr lang="en-US" dirty="0">
                <a:hlinkClick r:id="rId2" action="ppaction://hlinksldjump"/>
              </a:rPr>
              <a:t>Click here to return to the Table of Contents.</a:t>
            </a:r>
            <a:endParaRPr lang="en-US" dirty="0"/>
          </a:p>
        </p:txBody>
      </p:sp>
      <p:pic>
        <p:nvPicPr>
          <p:cNvPr id="5" name="Picture 4" descr="http://media.screened.com/uploads/0/1658/222207-little_rascals_ver2_xlg_large.jpg">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65737" y="5389936"/>
            <a:ext cx="591663" cy="92299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 name="Table 2"/>
          <p:cNvGraphicFramePr>
            <a:graphicFrameLocks noGrp="1"/>
          </p:cNvGraphicFramePr>
          <p:nvPr>
            <p:extLst>
              <p:ext uri="{D42A27DB-BD31-4B8C-83A1-F6EECF244321}">
                <p14:modId xmlns:p14="http://schemas.microsoft.com/office/powerpoint/2010/main" val="3213150746"/>
              </p:ext>
            </p:extLst>
          </p:nvPr>
        </p:nvGraphicFramePr>
        <p:xfrm>
          <a:off x="457200" y="1981200"/>
          <a:ext cx="7772400" cy="3285915"/>
        </p:xfrm>
        <a:graphic>
          <a:graphicData uri="http://schemas.openxmlformats.org/drawingml/2006/table">
            <a:tbl>
              <a:tblPr firstRow="1" bandRow="1">
                <a:tableStyleId>{5C22544A-7EE6-4342-B048-85BDC9FD1C3A}</a:tableStyleId>
              </a:tblPr>
              <a:tblGrid>
                <a:gridCol w="1554480"/>
                <a:gridCol w="1554480"/>
                <a:gridCol w="1554480"/>
                <a:gridCol w="1554480"/>
                <a:gridCol w="1554480"/>
              </a:tblGrid>
              <a:tr h="529167">
                <a:tc>
                  <a:txBody>
                    <a:bodyPr/>
                    <a:lstStyle/>
                    <a:p>
                      <a:r>
                        <a:rPr lang="en-US" dirty="0" smtClean="0"/>
                        <a:t>Movie Title</a:t>
                      </a:r>
                      <a:endParaRPr lang="en-US" dirty="0"/>
                    </a:p>
                  </a:txBody>
                  <a:tcPr/>
                </a:tc>
                <a:tc>
                  <a:txBody>
                    <a:bodyPr/>
                    <a:lstStyle/>
                    <a:p>
                      <a:r>
                        <a:rPr lang="en-US" dirty="0" smtClean="0"/>
                        <a:t>Release Date</a:t>
                      </a:r>
                      <a:endParaRPr lang="en-US" dirty="0"/>
                    </a:p>
                  </a:txBody>
                  <a:tcPr/>
                </a:tc>
                <a:tc>
                  <a:txBody>
                    <a:bodyPr/>
                    <a:lstStyle/>
                    <a:p>
                      <a:r>
                        <a:rPr lang="en-US" dirty="0" smtClean="0"/>
                        <a:t>Gross</a:t>
                      </a:r>
                      <a:r>
                        <a:rPr lang="en-US" baseline="0" dirty="0" smtClean="0"/>
                        <a:t> Earning </a:t>
                      </a:r>
                      <a:endParaRPr lang="en-US" dirty="0"/>
                    </a:p>
                  </a:txBody>
                  <a:tcPr/>
                </a:tc>
                <a:tc>
                  <a:txBody>
                    <a:bodyPr/>
                    <a:lstStyle/>
                    <a:p>
                      <a:r>
                        <a:rPr lang="en-US" dirty="0" smtClean="0"/>
                        <a:t>Type</a:t>
                      </a:r>
                      <a:r>
                        <a:rPr lang="en-US" baseline="0" dirty="0" smtClean="0"/>
                        <a:t> of Film</a:t>
                      </a:r>
                      <a:endParaRPr lang="en-US" dirty="0"/>
                    </a:p>
                  </a:txBody>
                  <a:tcPr/>
                </a:tc>
                <a:tc>
                  <a:txBody>
                    <a:bodyPr/>
                    <a:lstStyle/>
                    <a:p>
                      <a:r>
                        <a:rPr lang="en-US" dirty="0" smtClean="0"/>
                        <a:t>Rating</a:t>
                      </a:r>
                      <a:r>
                        <a:rPr lang="en-US" baseline="0" dirty="0" smtClean="0"/>
                        <a:t> </a:t>
                      </a:r>
                      <a:endParaRPr lang="en-US" dirty="0"/>
                    </a:p>
                  </a:txBody>
                  <a:tcPr/>
                </a:tc>
              </a:tr>
              <a:tr h="529167">
                <a:tc>
                  <a:txBody>
                    <a:bodyPr/>
                    <a:lstStyle/>
                    <a:p>
                      <a:r>
                        <a:rPr lang="en-US" dirty="0" smtClean="0"/>
                        <a:t>Star</a:t>
                      </a:r>
                      <a:r>
                        <a:rPr lang="en-US" baseline="0" dirty="0" smtClean="0"/>
                        <a:t> Wars</a:t>
                      </a:r>
                      <a:endParaRPr lang="en-US" dirty="0"/>
                    </a:p>
                  </a:txBody>
                  <a:tcPr/>
                </a:tc>
                <a:tc>
                  <a:txBody>
                    <a:bodyPr/>
                    <a:lstStyle/>
                    <a:p>
                      <a:r>
                        <a:rPr lang="en-US" dirty="0" smtClean="0"/>
                        <a:t>1980</a:t>
                      </a:r>
                      <a:endParaRPr lang="en-US" dirty="0"/>
                    </a:p>
                  </a:txBody>
                  <a:tcPr/>
                </a:tc>
                <a:tc>
                  <a:txBody>
                    <a:bodyPr/>
                    <a:lstStyle/>
                    <a:p>
                      <a:r>
                        <a:rPr lang="en-US" sz="1800" b="0" kern="1200" dirty="0" smtClean="0">
                          <a:solidFill>
                            <a:schemeClr val="dk1"/>
                          </a:solidFill>
                          <a:effectLst/>
                          <a:latin typeface="+mn-lt"/>
                          <a:ea typeface="+mn-ea"/>
                          <a:cs typeface="+mn-cs"/>
                        </a:rPr>
                        <a:t>$460998007</a:t>
                      </a:r>
                      <a:endParaRPr lang="en-US" dirty="0"/>
                    </a:p>
                  </a:txBody>
                  <a:tcPr/>
                </a:tc>
                <a:tc>
                  <a:txBody>
                    <a:bodyPr/>
                    <a:lstStyle/>
                    <a:p>
                      <a:r>
                        <a:rPr lang="en-US" dirty="0" smtClean="0"/>
                        <a:t>Action</a:t>
                      </a:r>
                      <a:endParaRPr lang="en-US" dirty="0"/>
                    </a:p>
                  </a:txBody>
                  <a:tcPr/>
                </a:tc>
                <a:tc>
                  <a:txBody>
                    <a:bodyPr/>
                    <a:lstStyle/>
                    <a:p>
                      <a:r>
                        <a:rPr lang="en-US" dirty="0" smtClean="0"/>
                        <a:t>8.8</a:t>
                      </a:r>
                      <a:endParaRPr lang="en-US" dirty="0"/>
                    </a:p>
                  </a:txBody>
                  <a:tcPr/>
                </a:tc>
              </a:tr>
              <a:tr h="529167">
                <a:tc>
                  <a:txBody>
                    <a:bodyPr/>
                    <a:lstStyle/>
                    <a:p>
                      <a:r>
                        <a:rPr lang="en-US" dirty="0" smtClean="0"/>
                        <a:t>The Dark Knight</a:t>
                      </a:r>
                      <a:endParaRPr lang="en-US" dirty="0"/>
                    </a:p>
                  </a:txBody>
                  <a:tcPr/>
                </a:tc>
                <a:tc>
                  <a:txBody>
                    <a:bodyPr/>
                    <a:lstStyle/>
                    <a:p>
                      <a:r>
                        <a:rPr lang="en-US" dirty="0" smtClean="0"/>
                        <a:t>2008</a:t>
                      </a:r>
                      <a:endParaRPr lang="en-US" dirty="0"/>
                    </a:p>
                  </a:txBody>
                  <a:tcPr/>
                </a:tc>
                <a:tc>
                  <a:txBody>
                    <a:bodyPr/>
                    <a:lstStyle/>
                    <a:p>
                      <a:r>
                        <a:rPr lang="en-US" dirty="0" smtClean="0"/>
                        <a:t>$533345358</a:t>
                      </a:r>
                      <a:endParaRPr lang="en-US" dirty="0"/>
                    </a:p>
                  </a:txBody>
                  <a:tcPr/>
                </a:tc>
                <a:tc>
                  <a:txBody>
                    <a:bodyPr/>
                    <a:lstStyle/>
                    <a:p>
                      <a:r>
                        <a:rPr lang="en-US" dirty="0" smtClean="0"/>
                        <a:t>Action, drama</a:t>
                      </a:r>
                      <a:endParaRPr lang="en-US" dirty="0"/>
                    </a:p>
                  </a:txBody>
                  <a:tcPr/>
                </a:tc>
                <a:tc>
                  <a:txBody>
                    <a:bodyPr/>
                    <a:lstStyle/>
                    <a:p>
                      <a:r>
                        <a:rPr lang="en-US" dirty="0" smtClean="0"/>
                        <a:t>8.8</a:t>
                      </a:r>
                      <a:endParaRPr lang="en-US" dirty="0"/>
                    </a:p>
                  </a:txBody>
                  <a:tcPr/>
                </a:tc>
              </a:tr>
              <a:tr h="529167">
                <a:tc>
                  <a:txBody>
                    <a:bodyPr/>
                    <a:lstStyle/>
                    <a:p>
                      <a:r>
                        <a:rPr lang="en-US" dirty="0" smtClean="0"/>
                        <a:t>Up </a:t>
                      </a:r>
                      <a:endParaRPr lang="en-US" dirty="0"/>
                    </a:p>
                  </a:txBody>
                  <a:tcPr/>
                </a:tc>
                <a:tc>
                  <a:txBody>
                    <a:bodyPr/>
                    <a:lstStyle/>
                    <a:p>
                      <a:r>
                        <a:rPr lang="en-US" dirty="0" smtClean="0"/>
                        <a:t>2009</a:t>
                      </a:r>
                      <a:endParaRPr lang="en-US" dirty="0"/>
                    </a:p>
                  </a:txBody>
                  <a:tcPr/>
                </a:tc>
                <a:tc>
                  <a:txBody>
                    <a:bodyPr/>
                    <a:lstStyle/>
                    <a:p>
                      <a:r>
                        <a:rPr lang="en-US" dirty="0" smtClean="0"/>
                        <a:t>$293004164</a:t>
                      </a:r>
                      <a:endParaRPr lang="en-US" dirty="0"/>
                    </a:p>
                  </a:txBody>
                  <a:tcPr/>
                </a:tc>
                <a:tc>
                  <a:txBody>
                    <a:bodyPr/>
                    <a:lstStyle/>
                    <a:p>
                      <a:r>
                        <a:rPr lang="en-US" dirty="0" smtClean="0"/>
                        <a:t>Comedy</a:t>
                      </a:r>
                      <a:endParaRPr lang="en-US" dirty="0"/>
                    </a:p>
                  </a:txBody>
                  <a:tcPr/>
                </a:tc>
                <a:tc>
                  <a:txBody>
                    <a:bodyPr/>
                    <a:lstStyle/>
                    <a:p>
                      <a:r>
                        <a:rPr lang="en-US" dirty="0" smtClean="0"/>
                        <a:t>8.3</a:t>
                      </a:r>
                      <a:endParaRPr lang="en-US" dirty="0"/>
                    </a:p>
                  </a:txBody>
                  <a:tcPr/>
                </a:tc>
              </a:tr>
              <a:tr h="529167">
                <a:tc>
                  <a:txBody>
                    <a:bodyPr/>
                    <a:lstStyle/>
                    <a:p>
                      <a:r>
                        <a:rPr lang="en-US" dirty="0" smtClean="0"/>
                        <a:t>Inception </a:t>
                      </a:r>
                      <a:endParaRPr lang="en-US" dirty="0"/>
                    </a:p>
                  </a:txBody>
                  <a:tcPr/>
                </a:tc>
                <a:tc>
                  <a:txBody>
                    <a:bodyPr/>
                    <a:lstStyle/>
                    <a:p>
                      <a:r>
                        <a:rPr lang="en-US" dirty="0" smtClean="0"/>
                        <a:t>2010</a:t>
                      </a:r>
                      <a:endParaRPr lang="en-US" dirty="0"/>
                    </a:p>
                  </a:txBody>
                  <a:tcPr/>
                </a:tc>
                <a:tc>
                  <a:txBody>
                    <a:bodyPr/>
                    <a:lstStyle/>
                    <a:p>
                      <a:r>
                        <a:rPr lang="en-US" dirty="0" smtClean="0"/>
                        <a:t>$292576195</a:t>
                      </a:r>
                      <a:endParaRPr lang="en-US" dirty="0"/>
                    </a:p>
                  </a:txBody>
                  <a:tcPr/>
                </a:tc>
                <a:tc>
                  <a:txBody>
                    <a:bodyPr/>
                    <a:lstStyle/>
                    <a:p>
                      <a:r>
                        <a:rPr lang="en-US" dirty="0" smtClean="0"/>
                        <a:t>Action</a:t>
                      </a:r>
                      <a:endParaRPr lang="en-US" dirty="0"/>
                    </a:p>
                  </a:txBody>
                  <a:tcPr/>
                </a:tc>
                <a:tc>
                  <a:txBody>
                    <a:bodyPr/>
                    <a:lstStyle/>
                    <a:p>
                      <a:r>
                        <a:rPr lang="en-US" dirty="0" smtClean="0"/>
                        <a:t>8.8</a:t>
                      </a:r>
                      <a:endParaRPr lang="en-US" dirty="0"/>
                    </a:p>
                  </a:txBody>
                  <a:tcPr/>
                </a:tc>
              </a:tr>
              <a:tr h="529167">
                <a:tc>
                  <a:txBody>
                    <a:bodyPr/>
                    <a:lstStyle/>
                    <a:p>
                      <a:r>
                        <a:rPr lang="en-US" dirty="0" smtClean="0"/>
                        <a:t>Toy</a:t>
                      </a:r>
                      <a:r>
                        <a:rPr lang="en-US" baseline="0" dirty="0" smtClean="0"/>
                        <a:t> Story 3</a:t>
                      </a:r>
                      <a:endParaRPr lang="en-US" dirty="0"/>
                    </a:p>
                  </a:txBody>
                  <a:tcPr/>
                </a:tc>
                <a:tc>
                  <a:txBody>
                    <a:bodyPr/>
                    <a:lstStyle/>
                    <a:p>
                      <a:r>
                        <a:rPr lang="en-US" dirty="0" smtClean="0"/>
                        <a:t>2010</a:t>
                      </a:r>
                      <a:endParaRPr lang="en-US" dirty="0"/>
                    </a:p>
                  </a:txBody>
                  <a:tcPr/>
                </a:tc>
                <a:tc>
                  <a:txBody>
                    <a:bodyPr/>
                    <a:lstStyle/>
                    <a:p>
                      <a:r>
                        <a:rPr lang="en-US" dirty="0" smtClean="0"/>
                        <a:t>$415004880</a:t>
                      </a:r>
                      <a:endParaRPr lang="en-US" dirty="0"/>
                    </a:p>
                  </a:txBody>
                  <a:tcPr/>
                </a:tc>
                <a:tc>
                  <a:txBody>
                    <a:bodyPr/>
                    <a:lstStyle/>
                    <a:p>
                      <a:r>
                        <a:rPr lang="en-US" dirty="0" smtClean="0"/>
                        <a:t>Comedy</a:t>
                      </a:r>
                      <a:endParaRPr lang="en-US" dirty="0"/>
                    </a:p>
                  </a:txBody>
                  <a:tcPr/>
                </a:tc>
                <a:tc>
                  <a:txBody>
                    <a:bodyPr/>
                    <a:lstStyle/>
                    <a:p>
                      <a:r>
                        <a:rPr lang="en-US" dirty="0" smtClean="0"/>
                        <a:t>8.5</a:t>
                      </a:r>
                      <a:endParaRPr lang="en-US" dirty="0"/>
                    </a:p>
                  </a:txBody>
                  <a:tcPr/>
                </a:tc>
              </a:tr>
            </a:tbl>
          </a:graphicData>
        </a:graphic>
      </p:graphicFrame>
      <p:sp>
        <p:nvSpPr>
          <p:cNvPr id="6" name="TextBox 5"/>
          <p:cNvSpPr txBox="1"/>
          <p:nvPr/>
        </p:nvSpPr>
        <p:spPr>
          <a:xfrm>
            <a:off x="533400" y="1143000"/>
            <a:ext cx="7162800" cy="707886"/>
          </a:xfrm>
          <a:prstGeom prst="rect">
            <a:avLst/>
          </a:prstGeom>
          <a:noFill/>
        </p:spPr>
        <p:txBody>
          <a:bodyPr wrap="square" rtlCol="0">
            <a:spAutoFit/>
          </a:bodyPr>
          <a:lstStyle/>
          <a:p>
            <a:r>
              <a:rPr lang="en-US" sz="2000" dirty="0" smtClean="0"/>
              <a:t>Below are five other movies that should also be considered for an Academy award. </a:t>
            </a:r>
            <a:endParaRPr lang="en-US" sz="2000" dirty="0"/>
          </a:p>
        </p:txBody>
      </p:sp>
    </p:spTree>
    <p:extLst>
      <p:ext uri="{BB962C8B-B14F-4D97-AF65-F5344CB8AC3E}">
        <p14:creationId xmlns:p14="http://schemas.microsoft.com/office/powerpoint/2010/main" val="2092017616"/>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spd="slow" advClick="0" advTm="7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arn(inVertical)">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2143" y="762000"/>
            <a:ext cx="8610600" cy="1015663"/>
          </a:xfrm>
          <a:prstGeom prst="rect">
            <a:avLst/>
          </a:prstGeom>
          <a:noFill/>
        </p:spPr>
        <p:txBody>
          <a:bodyPr wrap="square" rtlCol="0">
            <a:spAutoFit/>
          </a:bodyPr>
          <a:lstStyle/>
          <a:p>
            <a:pPr algn="ctr"/>
            <a:r>
              <a:rPr lang="en-US" sz="6000" dirty="0" smtClean="0">
                <a:ln>
                  <a:solidFill>
                    <a:schemeClr val="bg1"/>
                  </a:solidFill>
                </a:ln>
              </a:rPr>
              <a:t>Thanks for watching!</a:t>
            </a:r>
            <a:endParaRPr lang="en-US" sz="6000" dirty="0">
              <a:ln>
                <a:solidFill>
                  <a:schemeClr val="bg1"/>
                </a:solidFill>
              </a:ln>
            </a:endParaRPr>
          </a:p>
        </p:txBody>
      </p:sp>
      <p:pic>
        <p:nvPicPr>
          <p:cNvPr id="5" name="S09Irii2Edo?version=3&amp;hl=en_US"/>
          <p:cNvPicPr>
            <a:picLocks noRot="1" noChangeAspect="1"/>
          </p:cNvPicPr>
          <p:nvPr>
            <a:videoFile r:link="rId1"/>
          </p:nvPr>
        </p:nvPicPr>
        <p:blipFill>
          <a:blip r:embed="rId3"/>
          <a:stretch>
            <a:fillRect/>
          </a:stretch>
        </p:blipFill>
        <p:spPr>
          <a:xfrm>
            <a:off x="2236599" y="2212832"/>
            <a:ext cx="4681687" cy="3511265"/>
          </a:xfrm>
          <a:prstGeom prst="rect">
            <a:avLst/>
          </a:prstGeom>
        </p:spPr>
      </p:pic>
      <p:pic>
        <p:nvPicPr>
          <p:cNvPr id="4098" name="Picture 2" descr="C:\Documents and Settings\claireoconnor\Local Settings\Temporary Internet Files\Content.IE5\Z8IYFBCB\MP900406477[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39000" y="3935808"/>
            <a:ext cx="1322310" cy="1653291"/>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Documents and Settings\claireoconnor\Local Settings\Temporary Internet Files\Content.IE5\T0LB070C\MP900314259[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57200" y="3968465"/>
            <a:ext cx="1335024" cy="1828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12531251"/>
      </p:ext>
    </p:extLst>
  </p:cSld>
  <p:clrMapOvr>
    <a:masterClrMapping/>
  </p:clrMapOvr>
  <mc:AlternateContent xmlns:mc="http://schemas.openxmlformats.org/markup-compatibility/2006">
    <mc:Choice xmlns:p14="http://schemas.microsoft.com/office/powerpoint/2010/main" Requires="p14">
      <p:transition spd="slow" p14:dur="2000" advClick="0" advTm="7000"/>
    </mc:Choice>
    <mc:Fallback>
      <p:transition spd="slow" advClick="0" advTm="7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5"/>
                                        </p:tgtEl>
                                      </p:cBhvr>
                                    </p:cmd>
                                  </p:childTnLst>
                                </p:cTn>
                              </p:par>
                              <p:par>
                                <p:cTn id="7" presetID="26" presetClass="entr" presetSubtype="0" fill="hold" nodeType="withEffect">
                                  <p:stCondLst>
                                    <p:cond delay="0"/>
                                  </p:stCondLst>
                                  <p:childTnLst>
                                    <p:set>
                                      <p:cBhvr>
                                        <p:cTn id="8" dur="1" fill="hold">
                                          <p:stCondLst>
                                            <p:cond delay="0"/>
                                          </p:stCondLst>
                                        </p:cTn>
                                        <p:tgtEl>
                                          <p:spTgt spid="2">
                                            <p:txEl>
                                              <p:pRg st="0" end="0"/>
                                            </p:txEl>
                                          </p:spTgt>
                                        </p:tgtEl>
                                        <p:attrNameLst>
                                          <p:attrName>style.visibility</p:attrName>
                                        </p:attrNameLst>
                                      </p:cBhvr>
                                      <p:to>
                                        <p:strVal val="visible"/>
                                      </p:to>
                                    </p:set>
                                    <p:animEffect transition="in" filter="wipe(down)">
                                      <p:cBhvr>
                                        <p:cTn id="9" dur="580">
                                          <p:stCondLst>
                                            <p:cond delay="0"/>
                                          </p:stCondLst>
                                        </p:cTn>
                                        <p:tgtEl>
                                          <p:spTgt spid="2">
                                            <p:txEl>
                                              <p:pRg st="0" end="0"/>
                                            </p:txEl>
                                          </p:spTgt>
                                        </p:tgtEl>
                                      </p:cBhvr>
                                    </p:animEffect>
                                    <p:anim calcmode="lin" valueType="num">
                                      <p:cBhvr>
                                        <p:cTn id="10" dur="1822" tmFilter="0,0; 0.14,0.36; 0.43,0.73; 0.71,0.91; 1.0,1.0">
                                          <p:stCondLst>
                                            <p:cond delay="0"/>
                                          </p:stCondLst>
                                        </p:cTn>
                                        <p:tgtEl>
                                          <p:spTgt spid="2">
                                            <p:txEl>
                                              <p:pRg st="0" end="0"/>
                                            </p:txEl>
                                          </p:spTgt>
                                        </p:tgtEl>
                                        <p:attrNameLst>
                                          <p:attrName>ppt_x</p:attrName>
                                        </p:attrNameLst>
                                      </p:cBhvr>
                                      <p:tavLst>
                                        <p:tav tm="0">
                                          <p:val>
                                            <p:strVal val="#ppt_x-0.25"/>
                                          </p:val>
                                        </p:tav>
                                        <p:tav tm="100000">
                                          <p:val>
                                            <p:strVal val="#ppt_x"/>
                                          </p:val>
                                        </p:tav>
                                      </p:tavLst>
                                    </p:anim>
                                    <p:anim calcmode="lin" valueType="num">
                                      <p:cBhvr>
                                        <p:cTn id="11" dur="664" tmFilter="0.0,0.0; 0.25,0.07; 0.50,0.2; 0.75,0.467; 1.0,1.0">
                                          <p:stCondLst>
                                            <p:cond delay="0"/>
                                          </p:stCondLst>
                                        </p:cTn>
                                        <p:tgtEl>
                                          <p:spTgt spid="2">
                                            <p:txEl>
                                              <p:pRg st="0" end="0"/>
                                            </p:txEl>
                                          </p:spTgt>
                                        </p:tgtEl>
                                        <p:attrNameLst>
                                          <p:attrName>ppt_y</p:attrName>
                                        </p:attrNameLst>
                                      </p:cBhvr>
                                      <p:tavLst>
                                        <p:tav tm="0" fmla="#ppt_y-sin(pi*$)/3">
                                          <p:val>
                                            <p:fltVal val="0.5"/>
                                          </p:val>
                                        </p:tav>
                                        <p:tav tm="100000">
                                          <p:val>
                                            <p:fltVal val="1"/>
                                          </p:val>
                                        </p:tav>
                                      </p:tavLst>
                                    </p:anim>
                                    <p:anim calcmode="lin" valueType="num">
                                      <p:cBhvr>
                                        <p:cTn id="12" dur="664" tmFilter="0, 0; 0.125,0.2665; 0.25,0.4; 0.375,0.465; 0.5,0.5;  0.625,0.535; 0.75,0.6; 0.875,0.7335; 1,1">
                                          <p:stCondLst>
                                            <p:cond delay="664"/>
                                          </p:stCondLst>
                                        </p:cTn>
                                        <p:tgtEl>
                                          <p:spTgt spid="2">
                                            <p:txEl>
                                              <p:pRg st="0" end="0"/>
                                            </p:txEl>
                                          </p:spTgt>
                                        </p:tgtEl>
                                        <p:attrNameLst>
                                          <p:attrName>ppt_y</p:attrName>
                                        </p:attrNameLst>
                                      </p:cBhvr>
                                      <p:tavLst>
                                        <p:tav tm="0" fmla="#ppt_y-sin(pi*$)/9">
                                          <p:val>
                                            <p:fltVal val="0"/>
                                          </p:val>
                                        </p:tav>
                                        <p:tav tm="100000">
                                          <p:val>
                                            <p:fltVal val="1"/>
                                          </p:val>
                                        </p:tav>
                                      </p:tavLst>
                                    </p:anim>
                                    <p:anim calcmode="lin" valueType="num">
                                      <p:cBhvr>
                                        <p:cTn id="13" dur="332" tmFilter="0, 0; 0.125,0.2665; 0.25,0.4; 0.375,0.465; 0.5,0.5;  0.625,0.535; 0.75,0.6; 0.875,0.7335; 1,1">
                                          <p:stCondLst>
                                            <p:cond delay="1324"/>
                                          </p:stCondLst>
                                        </p:cTn>
                                        <p:tgtEl>
                                          <p:spTgt spid="2">
                                            <p:txEl>
                                              <p:pRg st="0" end="0"/>
                                            </p:txEl>
                                          </p:spTgt>
                                        </p:tgtEl>
                                        <p:attrNameLst>
                                          <p:attrName>ppt_y</p:attrName>
                                        </p:attrNameLst>
                                      </p:cBhvr>
                                      <p:tavLst>
                                        <p:tav tm="0" fmla="#ppt_y-sin(pi*$)/27">
                                          <p:val>
                                            <p:fltVal val="0"/>
                                          </p:val>
                                        </p:tav>
                                        <p:tav tm="100000">
                                          <p:val>
                                            <p:fltVal val="1"/>
                                          </p:val>
                                        </p:tav>
                                      </p:tavLst>
                                    </p:anim>
                                    <p:anim calcmode="lin" valueType="num">
                                      <p:cBhvr>
                                        <p:cTn id="14" dur="164" tmFilter="0, 0; 0.125,0.2665; 0.25,0.4; 0.375,0.465; 0.5,0.5;  0.625,0.535; 0.75,0.6; 0.875,0.7335; 1,1">
                                          <p:stCondLst>
                                            <p:cond delay="1656"/>
                                          </p:stCondLst>
                                        </p:cTn>
                                        <p:tgtEl>
                                          <p:spTgt spid="2">
                                            <p:txEl>
                                              <p:pRg st="0" end="0"/>
                                            </p:txEl>
                                          </p:spTgt>
                                        </p:tgtEl>
                                        <p:attrNameLst>
                                          <p:attrName>ppt_y</p:attrName>
                                        </p:attrNameLst>
                                      </p:cBhvr>
                                      <p:tavLst>
                                        <p:tav tm="0" fmla="#ppt_y-sin(pi*$)/81">
                                          <p:val>
                                            <p:fltVal val="0"/>
                                          </p:val>
                                        </p:tav>
                                        <p:tav tm="100000">
                                          <p:val>
                                            <p:fltVal val="1"/>
                                          </p:val>
                                        </p:tav>
                                      </p:tavLst>
                                    </p:anim>
                                    <p:animScale>
                                      <p:cBhvr>
                                        <p:cTn id="15" dur="26">
                                          <p:stCondLst>
                                            <p:cond delay="650"/>
                                          </p:stCondLst>
                                        </p:cTn>
                                        <p:tgtEl>
                                          <p:spTgt spid="2">
                                            <p:txEl>
                                              <p:pRg st="0" end="0"/>
                                            </p:txEl>
                                          </p:spTgt>
                                        </p:tgtEl>
                                      </p:cBhvr>
                                      <p:to x="100000" y="60000"/>
                                    </p:animScale>
                                    <p:animScale>
                                      <p:cBhvr>
                                        <p:cTn id="16" dur="166" decel="50000">
                                          <p:stCondLst>
                                            <p:cond delay="676"/>
                                          </p:stCondLst>
                                        </p:cTn>
                                        <p:tgtEl>
                                          <p:spTgt spid="2">
                                            <p:txEl>
                                              <p:pRg st="0" end="0"/>
                                            </p:txEl>
                                          </p:spTgt>
                                        </p:tgtEl>
                                      </p:cBhvr>
                                      <p:to x="100000" y="100000"/>
                                    </p:animScale>
                                    <p:animScale>
                                      <p:cBhvr>
                                        <p:cTn id="17" dur="26">
                                          <p:stCondLst>
                                            <p:cond delay="1312"/>
                                          </p:stCondLst>
                                        </p:cTn>
                                        <p:tgtEl>
                                          <p:spTgt spid="2">
                                            <p:txEl>
                                              <p:pRg st="0" end="0"/>
                                            </p:txEl>
                                          </p:spTgt>
                                        </p:tgtEl>
                                      </p:cBhvr>
                                      <p:to x="100000" y="80000"/>
                                    </p:animScale>
                                    <p:animScale>
                                      <p:cBhvr>
                                        <p:cTn id="18" dur="166" decel="50000">
                                          <p:stCondLst>
                                            <p:cond delay="1338"/>
                                          </p:stCondLst>
                                        </p:cTn>
                                        <p:tgtEl>
                                          <p:spTgt spid="2">
                                            <p:txEl>
                                              <p:pRg st="0" end="0"/>
                                            </p:txEl>
                                          </p:spTgt>
                                        </p:tgtEl>
                                      </p:cBhvr>
                                      <p:to x="100000" y="100000"/>
                                    </p:animScale>
                                    <p:animScale>
                                      <p:cBhvr>
                                        <p:cTn id="19" dur="26">
                                          <p:stCondLst>
                                            <p:cond delay="1642"/>
                                          </p:stCondLst>
                                        </p:cTn>
                                        <p:tgtEl>
                                          <p:spTgt spid="2">
                                            <p:txEl>
                                              <p:pRg st="0" end="0"/>
                                            </p:txEl>
                                          </p:spTgt>
                                        </p:tgtEl>
                                      </p:cBhvr>
                                      <p:to x="100000" y="90000"/>
                                    </p:animScale>
                                    <p:animScale>
                                      <p:cBhvr>
                                        <p:cTn id="20" dur="166" decel="50000">
                                          <p:stCondLst>
                                            <p:cond delay="1668"/>
                                          </p:stCondLst>
                                        </p:cTn>
                                        <p:tgtEl>
                                          <p:spTgt spid="2">
                                            <p:txEl>
                                              <p:pRg st="0" end="0"/>
                                            </p:txEl>
                                          </p:spTgt>
                                        </p:tgtEl>
                                      </p:cBhvr>
                                      <p:to x="100000" y="100000"/>
                                    </p:animScale>
                                    <p:animScale>
                                      <p:cBhvr>
                                        <p:cTn id="21" dur="26">
                                          <p:stCondLst>
                                            <p:cond delay="1808"/>
                                          </p:stCondLst>
                                        </p:cTn>
                                        <p:tgtEl>
                                          <p:spTgt spid="2">
                                            <p:txEl>
                                              <p:pRg st="0" end="0"/>
                                            </p:txEl>
                                          </p:spTgt>
                                        </p:tgtEl>
                                      </p:cBhvr>
                                      <p:to x="100000" y="95000"/>
                                    </p:animScale>
                                    <p:animScale>
                                      <p:cBhvr>
                                        <p:cTn id="22" dur="166" decel="50000">
                                          <p:stCondLst>
                                            <p:cond delay="1834"/>
                                          </p:stCondLst>
                                        </p:cTn>
                                        <p:tgtEl>
                                          <p:spTgt spid="2">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video>
              <p:cMediaNode vol="80000">
                <p:cTn id="23" fill="hold" display="0">
                  <p:stCondLst>
                    <p:cond delay="indefinite"/>
                  </p:stCondLst>
                </p:cTn>
                <p:tgtEl>
                  <p:spTgt spid="5"/>
                </p:tgtEl>
              </p:cMediaNode>
            </p:vide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91</TotalTime>
  <Words>497</Words>
  <Application>Microsoft Office PowerPoint</Application>
  <PresentationFormat>On-screen Show (4:3)</PresentationFormat>
  <Paragraphs>70</Paragraphs>
  <Slides>8</Slides>
  <Notes>0</Notes>
  <HiddenSlides>0</HiddenSlides>
  <MMClips>1</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Ridgefield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RPS</dc:creator>
  <cp:lastModifiedBy>RPS</cp:lastModifiedBy>
  <cp:revision>12</cp:revision>
  <dcterms:created xsi:type="dcterms:W3CDTF">2012-01-06T18:19:50Z</dcterms:created>
  <dcterms:modified xsi:type="dcterms:W3CDTF">2012-01-24T17:58:48Z</dcterms:modified>
</cp:coreProperties>
</file>